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257" r:id="rId2"/>
    <p:sldId id="284" r:id="rId3"/>
    <p:sldId id="285" r:id="rId4"/>
    <p:sldId id="286" r:id="rId5"/>
    <p:sldId id="279" r:id="rId6"/>
    <p:sldId id="259" r:id="rId7"/>
    <p:sldId id="278" r:id="rId8"/>
    <p:sldId id="280" r:id="rId9"/>
    <p:sldId id="260" r:id="rId10"/>
    <p:sldId id="282" r:id="rId11"/>
    <p:sldId id="261" r:id="rId12"/>
    <p:sldId id="292" r:id="rId13"/>
    <p:sldId id="296" r:id="rId14"/>
    <p:sldId id="262" r:id="rId15"/>
    <p:sldId id="263" r:id="rId16"/>
    <p:sldId id="266" r:id="rId17"/>
    <p:sldId id="272" r:id="rId18"/>
    <p:sldId id="273" r:id="rId19"/>
    <p:sldId id="267" r:id="rId20"/>
    <p:sldId id="269" r:id="rId21"/>
    <p:sldId id="270" r:id="rId22"/>
    <p:sldId id="265" r:id="rId23"/>
    <p:sldId id="291" r:id="rId24"/>
    <p:sldId id="293" r:id="rId25"/>
    <p:sldId id="294" r:id="rId26"/>
    <p:sldId id="295" r:id="rId27"/>
    <p:sldId id="297" r:id="rId28"/>
    <p:sldId id="287" r:id="rId29"/>
    <p:sldId id="298" r:id="rId30"/>
    <p:sldId id="299" r:id="rId31"/>
    <p:sldId id="300" r:id="rId32"/>
    <p:sldId id="288" r:id="rId33"/>
    <p:sldId id="301" r:id="rId34"/>
    <p:sldId id="302" r:id="rId3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957" autoAdjust="0"/>
  </p:normalViewPr>
  <p:slideViewPr>
    <p:cSldViewPr>
      <p:cViewPr varScale="1">
        <p:scale>
          <a:sx n="110" d="100"/>
          <a:sy n="110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aj\AppData\Local\Microsoft\Windows\Temporary%20Internet%20Files\Content.Outlook\4JVK33O2\Koszt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[Koszty.xlsx]Wykres2!$B$36:$B$55</c:f>
              <c:strCache>
                <c:ptCount val="20"/>
                <c:pt idx="0">
                  <c:v>Materiały i wposażenie</c:v>
                </c:pt>
                <c:pt idx="1">
                  <c:v>Usługi obce </c:v>
                </c:pt>
                <c:pt idx="2">
                  <c:v>Podatki i opłaty oraz pozostałe koszty administracyjne</c:v>
                </c:pt>
                <c:pt idx="3">
                  <c:v>Wynagrodzenia</c:v>
                </c:pt>
                <c:pt idx="4">
                  <c:v>Koszty zadań przejętych od administracji publicznej</c:v>
                </c:pt>
                <c:pt idx="5">
                  <c:v>Pozostałe koszty</c:v>
                </c:pt>
                <c:pt idx="6">
                  <c:v>Organizacja i obługa Okręgowego Zjazdu Lekarzy</c:v>
                </c:pt>
                <c:pt idx="7">
                  <c:v>Obsługa Komisji Wyborczej</c:v>
                </c:pt>
                <c:pt idx="8">
                  <c:v>Obsługa Komisji Rewizyjnej</c:v>
                </c:pt>
                <c:pt idx="9">
                  <c:v>Obługa pozostałych Komisji Problemowych</c:v>
                </c:pt>
                <c:pt idx="10">
                  <c:v>Delegacje</c:v>
                </c:pt>
                <c:pt idx="11">
                  <c:v>Ubezpieczenia, polisy</c:v>
                </c:pt>
                <c:pt idx="12">
                  <c:v>Szkolenia pracowników</c:v>
                </c:pt>
                <c:pt idx="13">
                  <c:v>Ryczałty telefoniczne</c:v>
                </c:pt>
                <c:pt idx="14">
                  <c:v>Usługi gastronomiczne</c:v>
                </c:pt>
                <c:pt idx="15">
                  <c:v>Wynajem sal</c:v>
                </c:pt>
                <c:pt idx="16">
                  <c:v>Obługa i organizacja posiedzień Okręgowej Rady Lekarskiej</c:v>
                </c:pt>
                <c:pt idx="17">
                  <c:v>Diety statutowe</c:v>
                </c:pt>
                <c:pt idx="18">
                  <c:v>Składka na rzecz NIL</c:v>
                </c:pt>
                <c:pt idx="19">
                  <c:v>Inicjatywy na rzecz środowiska</c:v>
                </c:pt>
              </c:strCache>
            </c:strRef>
          </c:cat>
          <c:val>
            <c:numRef>
              <c:f>[Koszty.xlsx]Wykres2!$C$36:$C$55</c:f>
              <c:numCache>
                <c:formatCode>0%</c:formatCode>
                <c:ptCount val="20"/>
                <c:pt idx="0">
                  <c:v>0.03</c:v>
                </c:pt>
                <c:pt idx="1">
                  <c:v>0.12</c:v>
                </c:pt>
                <c:pt idx="2">
                  <c:v>0.02</c:v>
                </c:pt>
                <c:pt idx="3">
                  <c:v>0.11</c:v>
                </c:pt>
                <c:pt idx="4">
                  <c:v>0.11</c:v>
                </c:pt>
                <c:pt idx="5">
                  <c:v>0.13</c:v>
                </c:pt>
                <c:pt idx="18">
                  <c:v>0.16</c:v>
                </c:pt>
                <c:pt idx="19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C-400A-815B-0C572EC288EB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2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855BD-F5F7-4DF9-A860-04B941DBA837}" type="datetimeFigureOut">
              <a:rPr lang="pl-PL" smtClean="0"/>
              <a:t>2016-11-09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519C6-DA07-4121-9124-E0922FFF8A4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245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519C6-DA07-4121-9124-E0922FFF8A4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52421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Shape 440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Kariera lekarza</a:t>
            </a:r>
          </a:p>
        </p:txBody>
      </p:sp>
      <p:sp>
        <p:nvSpPr>
          <p:cNvPr id="441" name="Shape 441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Lek. Marcin Żytkiewicz</a:t>
            </a:r>
          </a:p>
        </p:txBody>
      </p:sp>
      <p:sp>
        <p:nvSpPr>
          <p:cNvPr id="442" name="Shape 442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Zdrowie Publiczne  07.04.2005</a:t>
            </a:r>
          </a:p>
        </p:txBody>
      </p:sp>
      <p:sp>
        <p:nvSpPr>
          <p:cNvPr id="443" name="Shape 44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6</a:t>
            </a:fld>
            <a:endParaRPr lang="pl-PL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Shape 450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Kariera lekarza</a:t>
            </a:r>
          </a:p>
        </p:txBody>
      </p:sp>
      <p:sp>
        <p:nvSpPr>
          <p:cNvPr id="451" name="Shape 451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Lek. Marcin Żytkiewicz</a:t>
            </a:r>
          </a:p>
        </p:txBody>
      </p:sp>
      <p:sp>
        <p:nvSpPr>
          <p:cNvPr id="452" name="Shape 452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Zdrowie Publiczne  07.04.2005</a:t>
            </a:r>
          </a:p>
        </p:txBody>
      </p:sp>
      <p:sp>
        <p:nvSpPr>
          <p:cNvPr id="453" name="Shape 45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9</a:t>
            </a:fld>
            <a:endParaRPr lang="pl-PL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9" name="Shape 4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Shape 460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Kariera lekarza</a:t>
            </a:r>
          </a:p>
        </p:txBody>
      </p:sp>
      <p:sp>
        <p:nvSpPr>
          <p:cNvPr id="461" name="Shape 461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Lek. Marcin Żytkiewicz</a:t>
            </a:r>
          </a:p>
        </p:txBody>
      </p:sp>
      <p:sp>
        <p:nvSpPr>
          <p:cNvPr id="462" name="Shape 462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Zdrowie Publiczne  07.04.2005</a:t>
            </a:r>
          </a:p>
        </p:txBody>
      </p:sp>
      <p:sp>
        <p:nvSpPr>
          <p:cNvPr id="463" name="Shape 4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11</a:t>
            </a:fld>
            <a:endParaRPr lang="pl-PL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0" name="Shape 4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Shape 471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Kariera lekarza</a:t>
            </a:r>
          </a:p>
        </p:txBody>
      </p:sp>
      <p:sp>
        <p:nvSpPr>
          <p:cNvPr id="472" name="Shape 472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Lek. Marcin Żytkiewicz</a:t>
            </a:r>
          </a:p>
        </p:txBody>
      </p:sp>
      <p:sp>
        <p:nvSpPr>
          <p:cNvPr id="473" name="Shape 473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Zdrowie Publiczne  07.04.2005</a:t>
            </a:r>
          </a:p>
        </p:txBody>
      </p:sp>
      <p:sp>
        <p:nvSpPr>
          <p:cNvPr id="474" name="Shape 4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14</a:t>
            </a:fld>
            <a:endParaRPr lang="pl-PL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Shape 544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Kariera lekarza</a:t>
            </a:r>
          </a:p>
        </p:txBody>
      </p:sp>
      <p:sp>
        <p:nvSpPr>
          <p:cNvPr id="545" name="Shape 545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Lek. Marcin Żytkiewicz</a:t>
            </a:r>
          </a:p>
        </p:txBody>
      </p:sp>
      <p:sp>
        <p:nvSpPr>
          <p:cNvPr id="546" name="Shape 54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r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t>Zdrowie Publiczne  07.04.2005</a:t>
            </a:r>
          </a:p>
        </p:txBody>
      </p:sp>
      <p:sp>
        <p:nvSpPr>
          <p:cNvPr id="547" name="Shape 54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pl-PL">
                <a:solidFill>
                  <a:prstClr val="black"/>
                </a:solidFill>
                <a:latin typeface="Calibri"/>
                <a:ea typeface="Calibri"/>
                <a:cs typeface="Calibri"/>
                <a:sym typeface="Calibri"/>
              </a:rPr>
              <a:pPr>
                <a:buSzPct val="25000"/>
              </a:pPr>
              <a:t>22</a:t>
            </a:fld>
            <a:endParaRPr lang="pl-PL">
              <a:solidFill>
                <a:prstClr val="black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5" name="Shape 5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2918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374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ytuł i tekst pionow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83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ytuł pionowy i teks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277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98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Nagłówek sekcji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8837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5048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ównani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363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ylko tytuł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892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ust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359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Zawartość z podpisem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954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braz z podpisem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/>
              <a:pPr>
                <a:buSzPct val="25000"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542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742950" marR="0" indent="-107950" algn="l" rtl="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marL="1143000" marR="0" indent="-76200" algn="l" rtl="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buSzPct val="25000"/>
            </a:pPr>
            <a:fld id="{00000000-1234-1234-1234-123412341234}" type="slidenum">
              <a:rPr lang="pl-PL" kern="0"/>
              <a:pPr>
                <a:buSzPct val="25000"/>
              </a:pPr>
              <a:t>‹#›</a:t>
            </a:fld>
            <a:endParaRPr lang="pl-PL" kern="0"/>
          </a:p>
        </p:txBody>
      </p:sp>
    </p:spTree>
    <p:extLst>
      <p:ext uri="{BB962C8B-B14F-4D97-AF65-F5344CB8AC3E}">
        <p14:creationId xmlns:p14="http://schemas.microsoft.com/office/powerpoint/2010/main" val="26788570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082888" y="4725144"/>
            <a:ext cx="4996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 n. med. Bartosz Urbański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455808" y="5445224"/>
            <a:ext cx="82510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Przewodniczący Komisji ds. Młodych Lekarzy Wielkopolskiej Izby Lekarskiej</a:t>
            </a:r>
          </a:p>
          <a:p>
            <a:r>
              <a:rPr lang="pl-PL" dirty="0"/>
              <a:t>Członek Komisji ds. Młodych Lekarzy Naczelnej Izby Lekarskiej</a:t>
            </a:r>
            <a:br>
              <a:rPr lang="pl-PL" dirty="0"/>
            </a:br>
            <a:r>
              <a:rPr lang="pl-PL" dirty="0"/>
              <a:t>Członek Prezydium i Okręgowej Rady Wielkopolskiej Izby Lekarskiej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42910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just"/>
            <a:r>
              <a:rPr lang="pl-PL" dirty="0">
                <a:solidFill>
                  <a:schemeClr val="tx1"/>
                </a:solidFill>
              </a:rPr>
              <a:t>Podanie o dofinansowanie może złożyć lekarz oraz lekarz dentysta będący członkiem Wielkopolskiej Izby Lekarskiej, którego dziecko nie ukończyło 3 lat;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W przypadku małżeństw lekarskich refundacja przysługuje jedynie jednemu z rodziców na każde dziecko;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Lekarz oraz lekarz dentysta nie może zalegać ze składkami członkowskimi;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Refundacji podlega tylko zakończony cykl szczepień przeciwko Pneumokokom;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Wniosek należy złożyć nie później niż 3 miesiące po ostatnim szczepieniu;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Wielkopolska Izba Lekarska dofinansowuje maksymalnie kwotę 500 złotych;</a:t>
            </a:r>
          </a:p>
          <a:p>
            <a:pPr algn="just"/>
            <a:r>
              <a:rPr lang="pl-PL" dirty="0">
                <a:solidFill>
                  <a:schemeClr val="tx1"/>
                </a:solidFill>
              </a:rPr>
              <a:t>Z tytułu otrzymanej refundacji wnioskujący rodzic otrzyma informację podatkową o wysokości otrzymanego dochodu,</a:t>
            </a:r>
          </a:p>
          <a:p>
            <a:pPr algn="just"/>
            <a:r>
              <a:rPr lang="pl-PL" b="1" dirty="0">
                <a:solidFill>
                  <a:schemeClr val="tx1"/>
                </a:solidFill>
              </a:rPr>
              <a:t>Od maja 2016 przyjęto </a:t>
            </a:r>
            <a:r>
              <a:rPr lang="pl-PL" b="1" u="sng" dirty="0">
                <a:solidFill>
                  <a:schemeClr val="tx1"/>
                </a:solidFill>
              </a:rPr>
              <a:t>41 prawidłowych wniosków</a:t>
            </a:r>
            <a:r>
              <a:rPr lang="pl-PL" b="1" dirty="0">
                <a:solidFill>
                  <a:schemeClr val="tx1"/>
                </a:solidFill>
              </a:rPr>
              <a:t> o refundację w ramach programu Pneumokoki+. Wypłacono w sumie </a:t>
            </a:r>
            <a:r>
              <a:rPr lang="pl-PL" b="1" u="sng" dirty="0">
                <a:solidFill>
                  <a:schemeClr val="tx1"/>
                </a:solidFill>
              </a:rPr>
              <a:t>19.630,64</a:t>
            </a:r>
            <a:r>
              <a:rPr lang="pl-PL" b="1" dirty="0">
                <a:solidFill>
                  <a:schemeClr val="tx1"/>
                </a:solidFill>
              </a:rPr>
              <a:t> złote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267" y="4370832"/>
            <a:ext cx="4736592" cy="248716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043608" y="364482"/>
            <a:ext cx="7305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4000" b="1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KOMISJA DS.MŁODYCH LEKARZY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232730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>
            <a:spLocks noGrp="1"/>
          </p:cNvSpPr>
          <p:nvPr>
            <p:ph type="body" idx="1"/>
          </p:nvPr>
        </p:nvSpPr>
        <p:spPr>
          <a:xfrm>
            <a:off x="500033" y="1785925"/>
            <a:ext cx="8186765" cy="1357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8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W siedzibie WIL istnieje codzienna możliwość uzyskania porad prawnych. Harmonogram pracy prawników dostępny jest na stronie internetowej WIL.</a:t>
            </a:r>
          </a:p>
          <a:p>
            <a:pPr marL="342900" marR="0" lvl="0" indent="-342900" algn="just" rtl="0">
              <a:spcBef>
                <a:spcPts val="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80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Darmowy dostęp do programów prawnych: Serwis Prawo i Zdrowie, Nawigator w Ochronie Zdrowia.</a:t>
            </a:r>
          </a:p>
          <a:p>
            <a:pPr lvl="0" indent="-342900" algn="ctr">
              <a:spcBef>
                <a:spcPts val="0"/>
              </a:spcBef>
              <a:buClr>
                <a:srgbClr val="35676F"/>
              </a:buClr>
              <a:buSzPct val="25000"/>
              <a:buNone/>
            </a:pPr>
            <a:endParaRPr lang="pl-PL" sz="2800" b="0" i="0" u="none" strike="noStrike" cap="none" baseline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indent="-342900" algn="ctr">
              <a:spcBef>
                <a:spcPts val="0"/>
              </a:spcBef>
              <a:buClr>
                <a:srgbClr val="35676F"/>
              </a:buClr>
              <a:buSzPct val="25000"/>
              <a:buNone/>
            </a:pPr>
            <a:r>
              <a:rPr lang="pl-PL" sz="28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pl-PL" sz="280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https://wil.org.pl/serwis-prawny/</a:t>
            </a:r>
            <a:endParaRPr lang="pl-PL" sz="2800" b="0" i="0" u="none" strike="noStrike" cap="none" baseline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Shape 456"/>
          <p:cNvSpPr txBox="1">
            <a:spLocks noGrp="1"/>
          </p:cNvSpPr>
          <p:nvPr>
            <p:ph type="title"/>
          </p:nvPr>
        </p:nvSpPr>
        <p:spPr>
          <a:xfrm>
            <a:off x="1142975" y="357165"/>
            <a:ext cx="7200799" cy="948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4F55"/>
              </a:buClr>
              <a:buSzPct val="25000"/>
              <a:buFont typeface="Calibri"/>
              <a:buNone/>
            </a:pPr>
            <a:r>
              <a:rPr lang="pl-PL" sz="4400" b="1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POMOC PRAWNA</a:t>
            </a:r>
            <a:endParaRPr lang="pl-PL" sz="4400" b="1" i="0" u="none" strike="noStrike" cap="none" baseline="0" dirty="0">
              <a:solidFill>
                <a:srgbClr val="294F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051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SZKOLENIA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sz="2000" dirty="0"/>
          </a:p>
          <a:p>
            <a:r>
              <a:rPr lang="pl-PL" sz="2000" dirty="0"/>
              <a:t>WIL jest akredytowanym ośrodkiem szkoleniowym przez Naczelną Izbę Lekarską oraz Polską i Europejską Radę Resuscytacji,</a:t>
            </a:r>
          </a:p>
          <a:p>
            <a:r>
              <a:rPr lang="pl-PL" sz="2000" dirty="0"/>
              <a:t>Organizujemy: kursy medyczne, warsztaty edukacyjne, warsztaty psychologiczne, warsztaty ekonomiczne, kongresy, konferencje, kursy ALS, kursy EPLS, kursy ILS,</a:t>
            </a:r>
          </a:p>
          <a:p>
            <a:r>
              <a:rPr lang="pl-PL" sz="2000" dirty="0"/>
              <a:t>W 2015 r. WIL i jej delegatury zorganizowała 72 kursy i szkolenia, w których uczestniczyło 1928 osób,</a:t>
            </a:r>
          </a:p>
        </p:txBody>
      </p:sp>
    </p:spTree>
    <p:extLst>
      <p:ext uri="{BB962C8B-B14F-4D97-AF65-F5344CB8AC3E}">
        <p14:creationId xmlns:p14="http://schemas.microsoft.com/office/powerpoint/2010/main" val="3825349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Aktywność na forum ogólnopolskim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pl-PL" sz="2000" dirty="0"/>
          </a:p>
          <a:p>
            <a:r>
              <a:rPr lang="pl-PL" sz="2000" dirty="0"/>
              <a:t>Organizacja obchodów 20-lecia samorządu lekarzy i lekarzy dentystów,</a:t>
            </a:r>
          </a:p>
          <a:p>
            <a:r>
              <a:rPr lang="pl-PL" sz="2000" dirty="0"/>
              <a:t>Organizacja konwentów organów Naczelnej Izby Lekarskiej,</a:t>
            </a:r>
          </a:p>
          <a:p>
            <a:r>
              <a:rPr lang="pl-PL" sz="2000" dirty="0"/>
              <a:t>Współpraca z Posłami i Senatorami RP,</a:t>
            </a:r>
          </a:p>
          <a:p>
            <a:r>
              <a:rPr lang="pl-PL" sz="2000" dirty="0"/>
              <a:t>Ogólnopolski Festiwal Chórów Lekarskich</a:t>
            </a:r>
          </a:p>
          <a:p>
            <a:r>
              <a:rPr lang="pl-PL" sz="2000" dirty="0"/>
              <a:t>Koncerty Polskiej Orkiestry Lekarzy</a:t>
            </a:r>
          </a:p>
          <a:p>
            <a:r>
              <a:rPr lang="pl-PL" sz="2000" dirty="0"/>
              <a:t>Organizacja ogólnopolskich mistrzostw sportowych: siatkówka, biegi, maraton MTB</a:t>
            </a:r>
          </a:p>
        </p:txBody>
      </p:sp>
    </p:spTree>
    <p:extLst>
      <p:ext uri="{BB962C8B-B14F-4D97-AF65-F5344CB8AC3E}">
        <p14:creationId xmlns:p14="http://schemas.microsoft.com/office/powerpoint/2010/main" val="3709718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500033" y="1500174"/>
            <a:ext cx="8186765" cy="435334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0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pl-PL" sz="2000" b="1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Grupa ludzi młodych i tych…. nadal młodych zajmujących się sprawami Młodych Lekarzy.</a:t>
            </a:r>
          </a:p>
          <a:p>
            <a:pPr marL="342900" marR="0" lvl="0" indent="-342900" algn="l" rtl="0">
              <a:spcBef>
                <a:spcPts val="40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0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pl-PL" sz="2000" b="0" i="0" u="sng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Czym się zajmujemy?</a:t>
            </a:r>
          </a:p>
          <a:p>
            <a:pPr marL="342900" marR="0" lvl="0" indent="-342900" algn="l" rtl="0">
              <a:spcBef>
                <a:spcPts val="40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0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→ Spotkanie ze studentami ostatnich lat studiów lekarskich                               i lekarsko-dentystycznych</a:t>
            </a:r>
          </a:p>
          <a:p>
            <a:pPr marL="342900" marR="0" lvl="0" indent="-342900" algn="l" rtl="0">
              <a:spcBef>
                <a:spcPts val="40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0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→ Spotkanie dla stażystów w sprawie specjalizacji i pracy z PWZ?</a:t>
            </a:r>
          </a:p>
          <a:p>
            <a:pPr marL="342900" marR="0" lvl="0" indent="-342900" algn="l" rtl="0">
              <a:spcBef>
                <a:spcPts val="40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0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→ Spotkanie integracyjne dla Młodych Lekarzy </a:t>
            </a:r>
          </a:p>
          <a:p>
            <a:pPr marL="342900" marR="0" lvl="0" indent="-342900" algn="l" rtl="0">
              <a:spcBef>
                <a:spcPts val="40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0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→ Statuetka Mentora</a:t>
            </a:r>
          </a:p>
          <a:p>
            <a:pPr marL="342900" marR="0" lvl="0" indent="-342900" algn="l" rtl="0">
              <a:spcBef>
                <a:spcPts val="40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0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→ Nagroda dla osób, której najlepiej zdały LEK i LDEK</a:t>
            </a:r>
          </a:p>
          <a:p>
            <a:pPr marL="342900" marR="0" lvl="0" indent="-342900" algn="l" rtl="0">
              <a:spcBef>
                <a:spcPts val="40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0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→ Współpraca z Komisjami ds. Młodych Lekarzy NRL oraz innych ORL.</a:t>
            </a:r>
          </a:p>
          <a:p>
            <a:pPr marL="342900" marR="0" lvl="0" indent="-342900" algn="l" rtl="0">
              <a:spcBef>
                <a:spcPts val="40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0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       </a:t>
            </a:r>
          </a:p>
          <a:p>
            <a:pPr marL="342900" marR="0" lvl="0" indent="-34290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Shape 466"/>
          <p:cNvSpPr txBox="1">
            <a:spLocks noGrp="1"/>
          </p:cNvSpPr>
          <p:nvPr>
            <p:ph type="title"/>
          </p:nvPr>
        </p:nvSpPr>
        <p:spPr>
          <a:xfrm>
            <a:off x="1142975" y="357165"/>
            <a:ext cx="7200799" cy="948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4F55"/>
              </a:buClr>
              <a:buSzPct val="25000"/>
              <a:buFont typeface="Calibri"/>
              <a:buNone/>
            </a:pPr>
            <a:r>
              <a:rPr lang="pl-PL" sz="3950" b="1" i="0" u="none" strike="noStrike" cap="none" baseline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KOMISJA DS. MŁODYCH LEKARZY WIL</a:t>
            </a:r>
          </a:p>
        </p:txBody>
      </p:sp>
      <p:sp>
        <p:nvSpPr>
          <p:cNvPr id="467" name="Shape 467"/>
          <p:cNvSpPr/>
          <p:nvPr/>
        </p:nvSpPr>
        <p:spPr>
          <a:xfrm>
            <a:off x="3643305" y="5786453"/>
            <a:ext cx="5328591" cy="86409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0000"/>
              </a:buClr>
              <a:buSzPct val="25000"/>
              <a:buFont typeface="Calibri"/>
              <a:buNone/>
            </a:pPr>
            <a:r>
              <a:rPr lang="pl-PL" sz="2800" ker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Zapraszamy do współpracy!!!</a:t>
            </a:r>
          </a:p>
        </p:txBody>
      </p:sp>
    </p:spTree>
    <p:extLst>
      <p:ext uri="{BB962C8B-B14F-4D97-AF65-F5344CB8AC3E}">
        <p14:creationId xmlns:p14="http://schemas.microsoft.com/office/powerpoint/2010/main" val="1286801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pl-PL" sz="4400" b="1" i="0" u="none" strike="noStrike" cap="none" baseline="0">
                <a:solidFill>
                  <a:srgbClr val="294B55"/>
                </a:solidFill>
                <a:latin typeface="Calibri"/>
                <a:ea typeface="Calibri"/>
                <a:cs typeface="Calibri"/>
                <a:sym typeface="Calibri"/>
              </a:rPr>
              <a:t>MENTOR</a:t>
            </a:r>
            <a:endParaRPr lang="pl-PL" sz="4400" b="1" i="0" u="none" strike="noStrike" cap="none" baseline="0" dirty="0">
              <a:solidFill>
                <a:srgbClr val="294B5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Shape 47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5536" y="548680"/>
            <a:ext cx="2593006" cy="44970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455"/>
          <p:cNvSpPr txBox="1">
            <a:spLocks/>
          </p:cNvSpPr>
          <p:nvPr/>
        </p:nvSpPr>
        <p:spPr>
          <a:xfrm>
            <a:off x="3143240" y="1785925"/>
            <a:ext cx="5543558" cy="1357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indent="-342900" algn="just">
              <a:buClr>
                <a:srgbClr val="35676F"/>
              </a:buClr>
              <a:buSzPct val="25000"/>
              <a:buFont typeface="Arial"/>
              <a:buNone/>
              <a:defRPr/>
            </a:pPr>
            <a:r>
              <a:rPr lang="pl-PL" sz="2800" kern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XII 2013 roku </a:t>
            </a:r>
          </a:p>
          <a:p>
            <a:pPr marL="342900" indent="-342900" algn="just">
              <a:buClr>
                <a:srgbClr val="35676F"/>
              </a:buClr>
              <a:buSzPct val="25000"/>
            </a:pPr>
            <a:r>
              <a:rPr lang="pl-PL" sz="2000" kern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* prof. dr hab. Irena Zimmermann-Górska</a:t>
            </a:r>
          </a:p>
          <a:p>
            <a:pPr marL="342900" indent="-342900" algn="just">
              <a:buClr>
                <a:srgbClr val="35676F"/>
              </a:buClr>
              <a:buSzPct val="25000"/>
            </a:pPr>
            <a:r>
              <a:rPr lang="pl-PL" sz="2000" kern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 	* prof. dr hab. Jerzy Głuszek</a:t>
            </a:r>
          </a:p>
          <a:p>
            <a:pPr marL="342900" indent="-342900" algn="just">
              <a:buClr>
                <a:srgbClr val="35676F"/>
              </a:buClr>
              <a:buSzPct val="25000"/>
            </a:pPr>
            <a:endParaRPr lang="pl-PL" sz="2000" kern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algn="just">
              <a:buClr>
                <a:srgbClr val="35676F"/>
              </a:buClr>
              <a:buSzPct val="25000"/>
            </a:pPr>
            <a:r>
              <a:rPr lang="pl-PL" sz="2000" kern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pl-PL" sz="2800" kern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IV 2015 rok</a:t>
            </a:r>
          </a:p>
          <a:p>
            <a:pPr marL="342900" indent="-342900" algn="just">
              <a:buClr>
                <a:srgbClr val="35676F"/>
              </a:buClr>
              <a:buSzPct val="25000"/>
            </a:pPr>
            <a:r>
              <a:rPr lang="pl-PL" sz="2000" kern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* dr n. med. Dominik </a:t>
            </a:r>
            <a:r>
              <a:rPr lang="pl-PL" sz="2000" kern="0" dirty="0" err="1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Dytfeld</a:t>
            </a:r>
            <a:endParaRPr lang="pl-PL" sz="2000" kern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 algn="just">
              <a:buClr>
                <a:srgbClr val="35676F"/>
              </a:buClr>
              <a:buSzPct val="25000"/>
            </a:pPr>
            <a:r>
              <a:rPr lang="pl-PL" sz="2000" kern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* lek. Antoni Bogacki</a:t>
            </a:r>
          </a:p>
          <a:p>
            <a:pPr marL="342900" indent="-342900" algn="just">
              <a:buClr>
                <a:srgbClr val="35676F"/>
              </a:buClr>
              <a:buSzPct val="25000"/>
            </a:pPr>
            <a:r>
              <a:rPr lang="pl-PL" sz="2800" kern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lang="pl-PL" sz="2000" kern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427984" y="4653136"/>
            <a:ext cx="4608512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iblet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accent4">
                    <a:lumMod val="75000"/>
                  </a:schemeClr>
                </a:solidFill>
              </a:rPr>
              <a:t>Nagroda-uznanie dla wybitnych, wyjątkowych, oddanych                      lekarzy-nauczycieli, którzy swoją zaangażowaniem zdobywają szacunek wielkopolskich młodych lekarzy</a:t>
            </a:r>
          </a:p>
        </p:txBody>
      </p:sp>
    </p:spTree>
    <p:extLst>
      <p:ext uri="{BB962C8B-B14F-4D97-AF65-F5344CB8AC3E}">
        <p14:creationId xmlns:p14="http://schemas.microsoft.com/office/powerpoint/2010/main" val="3780370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036078">
            <a:off x="423718" y="890711"/>
            <a:ext cx="3724855" cy="27908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riblet"/>
            <a:extrusionClr>
              <a:srgbClr val="FFFFFF"/>
            </a:extrusionClr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78875">
            <a:off x="4071873" y="760039"/>
            <a:ext cx="4720478" cy="35385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riblet"/>
            <a:extrusionClr>
              <a:srgbClr val="FFFFFF"/>
            </a:extrusion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3768" y="3259754"/>
            <a:ext cx="4568847" cy="34556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riblet"/>
            <a:extrusionClr>
              <a:srgbClr val="FFFFFF"/>
            </a:extrusionClr>
          </a:sp3d>
        </p:spPr>
      </p:pic>
      <p:sp>
        <p:nvSpPr>
          <p:cNvPr id="5" name="Prostokąt zaokrąglony 4"/>
          <p:cNvSpPr/>
          <p:nvPr/>
        </p:nvSpPr>
        <p:spPr>
          <a:xfrm>
            <a:off x="92685" y="44624"/>
            <a:ext cx="3429024" cy="1285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spotkanie ze studentami dotyczące stażu podyplomowego</a:t>
            </a:r>
          </a:p>
        </p:txBody>
      </p:sp>
    </p:spTree>
    <p:extLst>
      <p:ext uri="{BB962C8B-B14F-4D97-AF65-F5344CB8AC3E}">
        <p14:creationId xmlns:p14="http://schemas.microsoft.com/office/powerpoint/2010/main" val="36550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 rot="234298">
            <a:off x="1906918" y="2459602"/>
            <a:ext cx="5154167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iblet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accent3">
                    <a:lumMod val="50000"/>
                  </a:schemeClr>
                </a:solidFill>
              </a:rPr>
              <a:t>Spotkanie dla lekarzy stażystów, w trakcie którego mówimy o rekrutacji na specjalizację, trybach specjalizacji, zakładaniu działalność gospodarczej, czyli o tym co stażysta wiedzieć chce i powinien.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1406" y="71414"/>
            <a:ext cx="3429024" cy="12858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008080"/>
                </a:solidFill>
              </a:rPr>
              <a:t>spotkanie ze stażystami: „staż i co dalej?”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8379" y="142852"/>
            <a:ext cx="4579901" cy="34147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1071546"/>
            <a:ext cx="4643470" cy="35287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04" y="2143116"/>
            <a:ext cx="4500594" cy="33961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3176602"/>
            <a:ext cx="4502046" cy="33956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9180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000"/>
    </mc:Choice>
    <mc:Fallback xmlns="">
      <p:transition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zaokrąglony 5"/>
          <p:cNvSpPr/>
          <p:nvPr/>
        </p:nvSpPr>
        <p:spPr>
          <a:xfrm>
            <a:off x="71406" y="71414"/>
            <a:ext cx="3429024" cy="12858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008080"/>
                </a:solidFill>
              </a:rPr>
              <a:t>spotkanie ze stażystami: „staż i co dalej?”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0823075">
            <a:off x="1277604" y="1182171"/>
            <a:ext cx="5953124" cy="44276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58908">
            <a:off x="1091006" y="851459"/>
            <a:ext cx="6690677" cy="50337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212" y="212461"/>
            <a:ext cx="8096264" cy="607219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54981819"/>
      </p:ext>
    </p:extLst>
  </p:cSld>
  <p:clrMapOvr>
    <a:masterClrMapping/>
  </p:clrMapOvr>
  <p:transition advClick="0" advTm="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zaokrąglony 7"/>
          <p:cNvSpPr/>
          <p:nvPr/>
        </p:nvSpPr>
        <p:spPr>
          <a:xfrm>
            <a:off x="142844" y="142852"/>
            <a:ext cx="2857520" cy="1214446"/>
          </a:xfrm>
          <a:prstGeom prst="roundRect">
            <a:avLst/>
          </a:prstGeom>
          <a:solidFill>
            <a:srgbClr val="FFFFCC"/>
          </a:solidFill>
          <a:ln>
            <a:solidFill>
              <a:schemeClr val="bg2">
                <a:lumMod val="10000"/>
              </a:schemeClr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chemeClr val="bg2">
                    <a:lumMod val="25000"/>
                  </a:schemeClr>
                </a:solidFill>
              </a:rPr>
              <a:t>Nagroda dla najlepszych LEK i LDEK</a:t>
            </a:r>
          </a:p>
        </p:txBody>
      </p:sp>
      <p:sp>
        <p:nvSpPr>
          <p:cNvPr id="3" name="pole tekstowe 2"/>
          <p:cNvSpPr txBox="1"/>
          <p:nvPr/>
        </p:nvSpPr>
        <p:spPr>
          <a:xfrm rot="21127539">
            <a:off x="831724" y="2715608"/>
            <a:ext cx="3276514" cy="1938992"/>
          </a:xfrm>
          <a:prstGeom prst="rect">
            <a:avLst/>
          </a:prstGeom>
          <a:solidFill>
            <a:srgbClr val="FFFFCC"/>
          </a:solidFill>
          <a:ln>
            <a:solidFill>
              <a:srgbClr val="6633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iblet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chemeClr val="accent6">
                    <a:lumMod val="50000"/>
                  </a:schemeClr>
                </a:solidFill>
              </a:rPr>
              <a:t>Od dwóch lat nagradzamy lekarzy i lekarzy dentystów, którzy  uzyskali najlepszy wynik w Końcowym Egzaminie Lekarskim i Lekarsko-Dentystycznym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0989">
            <a:off x="5218040" y="310239"/>
            <a:ext cx="3604732" cy="5357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74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8000"/>
    </mc:Choice>
    <mc:Fallback xmlns="">
      <p:transition advClick="0"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799" y="188640"/>
            <a:ext cx="7772400" cy="1470024"/>
          </a:xfrm>
        </p:spPr>
        <p:txBody>
          <a:bodyPr/>
          <a:lstStyle/>
          <a:p>
            <a:r>
              <a:rPr lang="pl-PL" sz="4000" dirty="0"/>
              <a:t>IZBA ? CZYLI CO? KTO?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1520" y="1268760"/>
            <a:ext cx="8784976" cy="4370040"/>
          </a:xfrm>
        </p:spPr>
        <p:txBody>
          <a:bodyPr/>
          <a:lstStyle/>
          <a:p>
            <a:endParaRPr lang="pl-PL" dirty="0"/>
          </a:p>
          <a:p>
            <a:r>
              <a:rPr lang="pl-PL" dirty="0"/>
              <a:t>IZBĘ TWORZĄ Z MOCY USTAWY O IZBACH LEKARSKICH WSZYSCY LEKARZE I LEKARZE DENTYŚCI Z WIELKOPOLSKI, WPISANI NA LISTĘ OKRĘGOWEGO REJESTRU LEKARZY</a:t>
            </a:r>
          </a:p>
          <a:p>
            <a:endParaRPr lang="pl-PL" dirty="0"/>
          </a:p>
          <a:p>
            <a:r>
              <a:rPr lang="pl-PL" dirty="0"/>
              <a:t>IZBA TO SAMORZĄD ZAWODOWY LEKARZY I LEKARZY DENTYSTÓW</a:t>
            </a:r>
          </a:p>
          <a:p>
            <a:endParaRPr lang="pl-PL" dirty="0"/>
          </a:p>
          <a:p>
            <a:r>
              <a:rPr lang="pl-PL" dirty="0"/>
              <a:t>JEST NAS JUŻ PONAD 14.500 !!!</a:t>
            </a:r>
          </a:p>
          <a:p>
            <a:endParaRPr lang="pl-PL" dirty="0"/>
          </a:p>
          <a:p>
            <a:r>
              <a:rPr lang="pl-PL" b="1" dirty="0"/>
              <a:t>ORGANY:</a:t>
            </a: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OKRĘGOWY ZJAZD LEKARZY,</a:t>
            </a:r>
          </a:p>
          <a:p>
            <a:pPr marL="285750" indent="-285750">
              <a:buFontTx/>
              <a:buChar char="-"/>
            </a:pPr>
            <a:r>
              <a:rPr lang="pl-PL" dirty="0"/>
              <a:t>OKRĘGOWA RADA LEKARSKA,</a:t>
            </a:r>
          </a:p>
          <a:p>
            <a:pPr marL="285750" indent="-285750">
              <a:buFontTx/>
              <a:buChar char="-"/>
            </a:pPr>
            <a:r>
              <a:rPr lang="pl-PL" dirty="0"/>
              <a:t>OKRĘGOWY RZECZNIK ODPOWIEDZIALNOŚCI ZAWODOWEJ,</a:t>
            </a:r>
          </a:p>
          <a:p>
            <a:pPr marL="285750" indent="-285750">
              <a:buFontTx/>
              <a:buChar char="-"/>
            </a:pPr>
            <a:r>
              <a:rPr lang="pl-PL" dirty="0"/>
              <a:t>OKRĘGOWY SĄD LEKARSKI,</a:t>
            </a:r>
          </a:p>
          <a:p>
            <a:pPr marL="285750" indent="-285750">
              <a:buFontTx/>
              <a:buChar char="-"/>
            </a:pPr>
            <a:r>
              <a:rPr lang="pl-PL" dirty="0"/>
              <a:t>OKRĘGOWA KOMISJA REWIZYJNA</a:t>
            </a:r>
          </a:p>
        </p:txBody>
      </p:sp>
    </p:spTree>
    <p:extLst>
      <p:ext uri="{BB962C8B-B14F-4D97-AF65-F5344CB8AC3E}">
        <p14:creationId xmlns:p14="http://schemas.microsoft.com/office/powerpoint/2010/main" val="3407284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zaokrąglony 9"/>
          <p:cNvSpPr/>
          <p:nvPr/>
        </p:nvSpPr>
        <p:spPr>
          <a:xfrm>
            <a:off x="142844" y="142852"/>
            <a:ext cx="2857520" cy="1214446"/>
          </a:xfrm>
          <a:prstGeom prst="roundRect">
            <a:avLst/>
          </a:prstGeom>
          <a:solidFill>
            <a:srgbClr val="FFFF99"/>
          </a:solidFill>
          <a:ln>
            <a:solidFill>
              <a:srgbClr val="6C52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6C5200"/>
                </a:solidFill>
              </a:rPr>
              <a:t>Konferencja „wieczorynkowa”</a:t>
            </a:r>
          </a:p>
        </p:txBody>
      </p:sp>
      <p:sp>
        <p:nvSpPr>
          <p:cNvPr id="3" name="pole tekstowe 2"/>
          <p:cNvSpPr txBox="1"/>
          <p:nvPr/>
        </p:nvSpPr>
        <p:spPr>
          <a:xfrm rot="21127539">
            <a:off x="419868" y="2026524"/>
            <a:ext cx="5710388" cy="1631216"/>
          </a:xfrm>
          <a:prstGeom prst="rect">
            <a:avLst/>
          </a:prstGeom>
          <a:solidFill>
            <a:srgbClr val="FFFF99"/>
          </a:solidFill>
          <a:ln>
            <a:solidFill>
              <a:srgbClr val="6C52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iblet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6C5200"/>
                </a:solidFill>
              </a:rPr>
              <a:t>W tym roku po raz pierwszy zorganizowaliśmy konferencję dotyczącą pracy w Nocnej i Świątecznej Opiece Zdrowotnej, czyli małe podsumowanie problemów pediatrycznych, internistycznych, chirurgicznych i prawnych.</a:t>
            </a:r>
          </a:p>
        </p:txBody>
      </p:sp>
      <p:sp>
        <p:nvSpPr>
          <p:cNvPr id="4" name="pole tekstowe 3"/>
          <p:cNvSpPr txBox="1"/>
          <p:nvPr/>
        </p:nvSpPr>
        <p:spPr>
          <a:xfrm rot="991068">
            <a:off x="3358922" y="803514"/>
            <a:ext cx="5710388" cy="400110"/>
          </a:xfrm>
          <a:prstGeom prst="rect">
            <a:avLst/>
          </a:prstGeom>
          <a:solidFill>
            <a:srgbClr val="FFFF99"/>
          </a:solidFill>
          <a:ln>
            <a:solidFill>
              <a:srgbClr val="6C52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iblet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dirty="0">
                <a:solidFill>
                  <a:srgbClr val="6C5200"/>
                </a:solidFill>
              </a:rPr>
              <a:t>Przed nami kolejne wyzwania – może teraz SOR</a:t>
            </a:r>
            <a:r>
              <a:rPr lang="pl-PL" sz="2000" dirty="0">
                <a:solidFill>
                  <a:srgbClr val="6C5200"/>
                </a:solidFill>
              </a:rPr>
              <a:t>?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378991" y="4149874"/>
            <a:ext cx="5710388" cy="707886"/>
          </a:xfrm>
          <a:prstGeom prst="rect">
            <a:avLst/>
          </a:prstGeom>
          <a:solidFill>
            <a:srgbClr val="FFFF99"/>
          </a:solidFill>
          <a:ln>
            <a:solidFill>
              <a:srgbClr val="6C52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iblet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000" dirty="0">
                <a:solidFill>
                  <a:srgbClr val="6C5200"/>
                </a:solidFill>
              </a:rPr>
              <a:t>Przecież Wieczorynka i </a:t>
            </a:r>
            <a:r>
              <a:rPr lang="pl-PL" sz="2000" dirty="0" err="1">
                <a:solidFill>
                  <a:srgbClr val="6C5200"/>
                </a:solidFill>
              </a:rPr>
              <a:t>SORy</a:t>
            </a:r>
            <a:r>
              <a:rPr lang="pl-PL" sz="2000" dirty="0">
                <a:solidFill>
                  <a:srgbClr val="6C5200"/>
                </a:solidFill>
              </a:rPr>
              <a:t> to pierwsza praca prawie każdego lekarza!</a:t>
            </a:r>
          </a:p>
        </p:txBody>
      </p:sp>
    </p:spTree>
    <p:extLst>
      <p:ext uri="{BB962C8B-B14F-4D97-AF65-F5344CB8AC3E}">
        <p14:creationId xmlns:p14="http://schemas.microsoft.com/office/powerpoint/2010/main" val="288794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zaokrąglony 9"/>
          <p:cNvSpPr/>
          <p:nvPr/>
        </p:nvSpPr>
        <p:spPr>
          <a:xfrm>
            <a:off x="142844" y="142852"/>
            <a:ext cx="2857520" cy="1214446"/>
          </a:xfrm>
          <a:prstGeom prst="roundRect">
            <a:avLst/>
          </a:prstGeom>
          <a:solidFill>
            <a:srgbClr val="FFFF99"/>
          </a:solidFill>
          <a:ln>
            <a:solidFill>
              <a:srgbClr val="6C52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>
                <a:solidFill>
                  <a:srgbClr val="6C5200"/>
                </a:solidFill>
              </a:rPr>
              <a:t>Konferencja „wieczorynkowa”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14290"/>
            <a:ext cx="7000875" cy="3943350"/>
          </a:xfrm>
          <a:prstGeom prst="roundRect">
            <a:avLst>
              <a:gd name="adj" fmla="val 11111"/>
            </a:avLst>
          </a:prstGeom>
          <a:ln w="190500" cap="rnd">
            <a:solidFill>
              <a:srgbClr val="FFFF9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24" y="2143116"/>
            <a:ext cx="7772400" cy="437197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5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7318" y="2214554"/>
            <a:ext cx="7772400" cy="437197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4">
                <a:lumMod val="40000"/>
                <a:lumOff val="6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14290"/>
            <a:ext cx="7772400" cy="4371975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3">
                <a:lumMod val="75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54769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/>
        </p:nvSpPr>
        <p:spPr>
          <a:xfrm>
            <a:off x="3815439" y="5708176"/>
            <a:ext cx="5328591" cy="864095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SzPct val="25000"/>
              <a:buFont typeface="Calibri"/>
              <a:buNone/>
            </a:pPr>
            <a:r>
              <a:rPr lang="pl-PL" sz="28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Zapraszamy do współpracy!!!</a:t>
            </a:r>
          </a:p>
        </p:txBody>
      </p:sp>
      <p:sp>
        <p:nvSpPr>
          <p:cNvPr id="538" name="Shape 538"/>
          <p:cNvSpPr/>
          <p:nvPr/>
        </p:nvSpPr>
        <p:spPr>
          <a:xfrm>
            <a:off x="642910" y="1643050"/>
            <a:ext cx="3240359" cy="15121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B6DDE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pl-PL" sz="2400" b="1" kern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Dr n.med. Bartosz Urbański</a:t>
            </a:r>
          </a:p>
          <a:p>
            <a:pPr algn="ctr">
              <a:buSzPct val="25000"/>
            </a:pPr>
            <a:r>
              <a:rPr lang="pl-PL" b="1" kern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mail: bartosz48@gmail.com</a:t>
            </a:r>
          </a:p>
          <a:p>
            <a:pPr algn="ctr">
              <a:buSzPct val="25000"/>
            </a:pPr>
            <a:r>
              <a:rPr lang="pl-PL" b="1" kern="0" dirty="0" err="1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tel</a:t>
            </a:r>
            <a:r>
              <a:rPr lang="pl-PL" b="1" kern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: 692 660 261</a:t>
            </a:r>
          </a:p>
        </p:txBody>
      </p:sp>
      <p:sp>
        <p:nvSpPr>
          <p:cNvPr id="539" name="Shape 539"/>
          <p:cNvSpPr/>
          <p:nvPr/>
        </p:nvSpPr>
        <p:spPr>
          <a:xfrm>
            <a:off x="4139951" y="3214685"/>
            <a:ext cx="4392488" cy="1512167"/>
          </a:xfrm>
          <a:prstGeom prst="snip2DiagRect">
            <a:avLst>
              <a:gd name="adj1" fmla="val 22203"/>
              <a:gd name="adj2" fmla="val 632"/>
            </a:avLst>
          </a:prstGeom>
          <a:solidFill>
            <a:srgbClr val="B6DDE7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SzPct val="25000"/>
            </a:pPr>
            <a:r>
              <a:rPr lang="pl-PL" sz="2400" b="1" kern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Lek. Anna Zajączkowska</a:t>
            </a:r>
          </a:p>
          <a:p>
            <a:pPr algn="ctr">
              <a:buSzPct val="25000"/>
            </a:pPr>
            <a:r>
              <a:rPr lang="pl-PL" b="1" kern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mail: anka.zajaczkowska@gmail.com</a:t>
            </a:r>
          </a:p>
          <a:p>
            <a:pPr algn="ctr">
              <a:buSzPct val="25000"/>
            </a:pPr>
            <a:r>
              <a:rPr lang="pl-PL" b="1" kern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Tel: 602696776</a:t>
            </a:r>
          </a:p>
        </p:txBody>
      </p:sp>
      <p:sp>
        <p:nvSpPr>
          <p:cNvPr id="540" name="Shape 540"/>
          <p:cNvSpPr txBox="1">
            <a:spLocks noGrp="1"/>
          </p:cNvSpPr>
          <p:nvPr>
            <p:ph type="title"/>
          </p:nvPr>
        </p:nvSpPr>
        <p:spPr>
          <a:xfrm>
            <a:off x="1142975" y="357165"/>
            <a:ext cx="7200799" cy="948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4F55"/>
              </a:buClr>
              <a:buSzPct val="25000"/>
              <a:buFont typeface="Calibri"/>
              <a:buNone/>
            </a:pPr>
            <a:r>
              <a:rPr lang="pl-PL" sz="3950" b="1" i="0" u="none" strike="noStrike" cap="none" baseline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KOMISJA </a:t>
            </a:r>
            <a:br>
              <a:rPr lang="pl-PL" sz="3950" b="1" i="0" u="none" strike="noStrike" cap="none" baseline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950" b="1" i="0" u="none" strike="noStrike" cap="none" baseline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DS. MŁODYCH LEKARZY WIL</a:t>
            </a:r>
          </a:p>
        </p:txBody>
      </p:sp>
    </p:spTree>
    <p:extLst>
      <p:ext uri="{BB962C8B-B14F-4D97-AF65-F5344CB8AC3E}">
        <p14:creationId xmlns:p14="http://schemas.microsoft.com/office/powerpoint/2010/main" val="808627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b="1" dirty="0"/>
              <a:t>PO PRACY……………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  <a:p>
            <a:endParaRPr lang="pl-PL" dirty="0"/>
          </a:p>
          <a:p>
            <a:r>
              <a:rPr lang="pl-PL" sz="2400" dirty="0"/>
              <a:t>Karty </a:t>
            </a:r>
            <a:r>
              <a:rPr lang="pl-PL" sz="2400" dirty="0" err="1"/>
              <a:t>Multisport</a:t>
            </a:r>
            <a:r>
              <a:rPr lang="pl-PL" sz="2400" dirty="0"/>
              <a:t>,</a:t>
            </a:r>
          </a:p>
          <a:p>
            <a:r>
              <a:rPr lang="pl-PL" sz="2400" dirty="0"/>
              <a:t>Dofinasowanie uczestnictwa w lekarskich zawodach sportowych,</a:t>
            </a:r>
          </a:p>
          <a:p>
            <a:r>
              <a:rPr lang="pl-PL" sz="2400" dirty="0"/>
              <a:t>Zespół kameralny „Operacja muzyka”,</a:t>
            </a:r>
          </a:p>
          <a:p>
            <a:r>
              <a:rPr lang="pl-PL" sz="2400" dirty="0"/>
              <a:t>Chór Lekarzy Wielkopolskiej Izby Lekarskiej.</a:t>
            </a:r>
          </a:p>
          <a:p>
            <a:pPr marL="20320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76753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ctr">
              <a:buNone/>
            </a:pPr>
            <a:endParaRPr lang="pl-PL" dirty="0"/>
          </a:p>
          <a:p>
            <a:pPr marL="203200" indent="0" algn="ctr">
              <a:buNone/>
            </a:pPr>
            <a:endParaRPr lang="pl-PL" dirty="0"/>
          </a:p>
          <a:p>
            <a:pPr marL="203200" indent="0" algn="ctr">
              <a:buNone/>
            </a:pPr>
            <a:endParaRPr lang="pl-PL" dirty="0"/>
          </a:p>
          <a:p>
            <a:pPr marL="203200" indent="0" algn="ctr">
              <a:buNone/>
            </a:pPr>
            <a:endParaRPr lang="pl-PL" dirty="0"/>
          </a:p>
          <a:p>
            <a:pPr marL="203200" indent="0" algn="ctr">
              <a:buNone/>
            </a:pPr>
            <a:endParaRPr lang="pl-PL" dirty="0"/>
          </a:p>
          <a:p>
            <a:pPr marL="203200" indent="0" algn="ctr">
              <a:buNone/>
            </a:pPr>
            <a:r>
              <a:rPr lang="pl-PL" sz="4000" dirty="0"/>
              <a:t>CO JESZCZE?</a:t>
            </a:r>
          </a:p>
        </p:txBody>
      </p:sp>
    </p:spTree>
    <p:extLst>
      <p:ext uri="{BB962C8B-B14F-4D97-AF65-F5344CB8AC3E}">
        <p14:creationId xmlns:p14="http://schemas.microsoft.com/office/powerpoint/2010/main" val="268841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/>
              <a:t>Spływy kajakowe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4" y="1196752"/>
            <a:ext cx="2933539" cy="381156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96752"/>
            <a:ext cx="4546848" cy="381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02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Koncerty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4258816" cy="355699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600200"/>
            <a:ext cx="3610744" cy="35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5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ctr">
              <a:buNone/>
            </a:pPr>
            <a:endParaRPr lang="pl-PL" sz="4000" dirty="0"/>
          </a:p>
          <a:p>
            <a:pPr marL="203200" indent="0" algn="ctr">
              <a:buNone/>
            </a:pPr>
            <a:endParaRPr lang="pl-PL" sz="4000" dirty="0"/>
          </a:p>
          <a:p>
            <a:pPr marL="203200" indent="0" algn="ctr">
              <a:buNone/>
            </a:pPr>
            <a:r>
              <a:rPr lang="pl-PL" sz="4000" dirty="0"/>
              <a:t>Gdzie szukać informacji?</a:t>
            </a:r>
          </a:p>
        </p:txBody>
      </p:sp>
    </p:spTree>
    <p:extLst>
      <p:ext uri="{BB962C8B-B14F-4D97-AF65-F5344CB8AC3E}">
        <p14:creationId xmlns:p14="http://schemas.microsoft.com/office/powerpoint/2010/main" val="3812452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5524078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54436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Shape 5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910" y="1500174"/>
            <a:ext cx="8001055" cy="3494616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Shape 532"/>
          <p:cNvSpPr txBox="1">
            <a:spLocks noGrp="1"/>
          </p:cNvSpPr>
          <p:nvPr>
            <p:ph type="title"/>
          </p:nvPr>
        </p:nvSpPr>
        <p:spPr>
          <a:xfrm>
            <a:off x="1142975" y="357165"/>
            <a:ext cx="7200799" cy="948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4F55"/>
              </a:buClr>
              <a:buSzPct val="25000"/>
              <a:buFont typeface="Calibri"/>
              <a:buNone/>
            </a:pPr>
            <a:r>
              <a:rPr lang="pl-PL" sz="3950" b="1" i="0" u="none" strike="noStrike" cap="none" baseline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KOMISJA </a:t>
            </a:r>
            <a:br>
              <a:rPr lang="pl-PL" sz="3950" b="1" i="0" u="none" strike="noStrike" cap="none" baseline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950" b="1" i="0" u="none" strike="noStrike" cap="none" baseline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DS. MŁODYCH LEKARZY WIL</a:t>
            </a:r>
          </a:p>
        </p:txBody>
      </p:sp>
    </p:spTree>
    <p:extLst>
      <p:ext uri="{BB962C8B-B14F-4D97-AF65-F5344CB8AC3E}">
        <p14:creationId xmlns:p14="http://schemas.microsoft.com/office/powerpoint/2010/main" val="141869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PO CO IZBA???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just">
              <a:buNone/>
            </a:pPr>
            <a:r>
              <a:rPr lang="pl-PL" dirty="0"/>
              <a:t>USTAWA WSKAZUJE W ARTYKULE 5 AŻ 24 ZADANIA SAMORZĄDU ZAWODOWEGO LEKARZY I LEKARZY DENTYSTÓW</a:t>
            </a:r>
          </a:p>
          <a:p>
            <a:pPr marL="203200" indent="0">
              <a:buNone/>
            </a:pPr>
            <a:endParaRPr lang="pl-PL" dirty="0"/>
          </a:p>
          <a:p>
            <a:pPr marL="203200" indent="0">
              <a:buNone/>
            </a:pPr>
            <a:r>
              <a:rPr lang="pl-PL" dirty="0"/>
              <a:t>NAJWAŻNIEJSZE:</a:t>
            </a:r>
          </a:p>
          <a:p>
            <a:pPr marL="203200" indent="0">
              <a:buNone/>
            </a:pPr>
            <a:endParaRPr lang="pl-PL" dirty="0"/>
          </a:p>
          <a:p>
            <a:pPr marL="431800" indent="-228600">
              <a:buAutoNum type="arabicPeriod"/>
            </a:pPr>
            <a:r>
              <a:rPr lang="pl-PL" dirty="0"/>
              <a:t>SPRAWY REJESTROWE,</a:t>
            </a:r>
          </a:p>
          <a:p>
            <a:pPr marL="431800" indent="-228600">
              <a:buAutoNum type="arabicPeriod"/>
            </a:pPr>
            <a:r>
              <a:rPr lang="pl-PL" dirty="0"/>
              <a:t>PROWADZENIE SPRAW W ZAKRESIE ODPOWIEDZIALNOŚCI ZAWODOWEJ,</a:t>
            </a:r>
          </a:p>
          <a:p>
            <a:pPr marL="431800" indent="-228600">
              <a:buAutoNum type="arabicPeriod"/>
            </a:pPr>
            <a:r>
              <a:rPr lang="pl-PL" dirty="0"/>
              <a:t>ORGANIZACJA I NADZÓR NAD SYSTEMEM DOSKONALENIA ZAWODOWEGO,</a:t>
            </a:r>
          </a:p>
          <a:p>
            <a:pPr marL="431800" indent="-228600">
              <a:buAutoNum type="arabicPeriod"/>
            </a:pPr>
            <a:r>
              <a:rPr lang="pl-PL" dirty="0"/>
              <a:t>ORGANIZACJA SZKOLEŃ,</a:t>
            </a:r>
          </a:p>
          <a:p>
            <a:pPr marL="431800" indent="-228600">
              <a:buAutoNum type="arabicPeriod"/>
            </a:pPr>
            <a:r>
              <a:rPr lang="pl-PL" dirty="0"/>
              <a:t>INTEGRACJA I POMOC MATERIALNA DLA ŚRODOWISKA LEKARSKIEGO,</a:t>
            </a:r>
          </a:p>
          <a:p>
            <a:pPr marL="431800" indent="-228600">
              <a:buAutoNum type="arabicPeriod"/>
            </a:pPr>
            <a:r>
              <a:rPr lang="pl-PL" dirty="0"/>
              <a:t>WSPARCIE ŚRODOWISKA</a:t>
            </a:r>
          </a:p>
          <a:p>
            <a:pPr marL="203200" indent="0">
              <a:buNone/>
            </a:pPr>
            <a:endParaRPr lang="pl-PL" dirty="0"/>
          </a:p>
          <a:p>
            <a:pPr marL="203200" indent="0" algn="ctr">
              <a:buNone/>
            </a:pPr>
            <a:r>
              <a:rPr lang="pl-PL" dirty="0"/>
              <a:t>TO NIE TYLKO SKŁADKI, A SKORO MOWA O SKŁADKACH</a:t>
            </a:r>
            <a:r>
              <a:rPr lang="pl-PL" sz="10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339767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0"/>
            <a:ext cx="9144000" cy="374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1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Plany 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000" dirty="0"/>
              <a:t>Uruchomienie zespołu pokoi gościnnych przy al. Niepodległości 35,</a:t>
            </a:r>
          </a:p>
          <a:p>
            <a:r>
              <a:rPr lang="pl-PL" sz="2000" dirty="0"/>
              <a:t>Uruchomienie portalu pośrednictwa pracy,</a:t>
            </a:r>
          </a:p>
          <a:p>
            <a:r>
              <a:rPr lang="pl-PL" sz="2000" dirty="0"/>
              <a:t>Stworzenie systemu wymiany informacji, wspomagającego system specjalizacji,</a:t>
            </a:r>
          </a:p>
          <a:p>
            <a:r>
              <a:rPr lang="pl-PL" sz="2000" dirty="0"/>
              <a:t>Jeśli nie refundacja pneumokoków, to meningokoki,</a:t>
            </a:r>
          </a:p>
          <a:p>
            <a:r>
              <a:rPr lang="pl-PL" sz="2000" dirty="0"/>
              <a:t>Rozmowy na temat nawiązania współpracy z siecią siłowni,</a:t>
            </a:r>
          </a:p>
          <a:p>
            <a:r>
              <a:rPr lang="pl-PL" sz="2000" dirty="0"/>
              <a:t>Budowa sali konferencyjnej na 100 osób</a:t>
            </a:r>
          </a:p>
        </p:txBody>
      </p:sp>
    </p:spTree>
    <p:extLst>
      <p:ext uri="{BB962C8B-B14F-4D97-AF65-F5344CB8AC3E}">
        <p14:creationId xmlns:p14="http://schemas.microsoft.com/office/powerpoint/2010/main" val="4772765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8640"/>
            <a:ext cx="5112568" cy="495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1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6632"/>
            <a:ext cx="5639542" cy="5112568"/>
          </a:xfrm>
        </p:spPr>
      </p:pic>
    </p:spTree>
    <p:extLst>
      <p:ext uri="{BB962C8B-B14F-4D97-AF65-F5344CB8AC3E}">
        <p14:creationId xmlns:p14="http://schemas.microsoft.com/office/powerpoint/2010/main" val="24471641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 algn="ctr">
              <a:buNone/>
            </a:pPr>
            <a:endParaRPr lang="pl-PL" sz="4000" dirty="0"/>
          </a:p>
          <a:p>
            <a:pPr marL="203200" indent="0" algn="ctr">
              <a:buNone/>
            </a:pPr>
            <a:endParaRPr lang="pl-PL" sz="4000" dirty="0"/>
          </a:p>
          <a:p>
            <a:pPr marL="203200" indent="0" algn="ctr">
              <a:buNone/>
            </a:pPr>
            <a:r>
              <a:rPr lang="pl-PL" sz="4000" dirty="0"/>
              <a:t>Dziękuję za uwagę</a:t>
            </a:r>
          </a:p>
        </p:txBody>
      </p:sp>
    </p:spTree>
    <p:extLst>
      <p:ext uri="{BB962C8B-B14F-4D97-AF65-F5344CB8AC3E}">
        <p14:creationId xmlns:p14="http://schemas.microsoft.com/office/powerpoint/2010/main" val="1706473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Podział składki członkowskiej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graphicFrame>
        <p:nvGraphicFramePr>
          <p:cNvPr id="4" name="Wykres 3"/>
          <p:cNvGraphicFramePr/>
          <p:nvPr/>
        </p:nvGraphicFramePr>
        <p:xfrm>
          <a:off x="1633537" y="1519237"/>
          <a:ext cx="5876925" cy="3819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5367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39552" y="260648"/>
            <a:ext cx="7772400" cy="1470024"/>
          </a:xfrm>
        </p:spPr>
        <p:txBody>
          <a:bodyPr/>
          <a:lstStyle/>
          <a:p>
            <a:r>
              <a:rPr lang="pl-PL" sz="4000" b="1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KOMISJA DS. KSZTAŁCENIA </a:t>
            </a:r>
            <a:endParaRPr lang="pl-PL" sz="40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240959" cy="4082008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r>
              <a:rPr lang="pl-PL" dirty="0"/>
              <a:t>Po stażu podyplomowym, a przed rozpoczęciem specjalizacji za dowolną formę kształcenia refundacja </a:t>
            </a:r>
          </a:p>
          <a:p>
            <a:r>
              <a:rPr lang="pl-PL" u="sng" dirty="0"/>
              <a:t>do kwoty 350 zł</a:t>
            </a:r>
          </a:p>
          <a:p>
            <a:endParaRPr lang="pl-PL" dirty="0"/>
          </a:p>
          <a:p>
            <a:r>
              <a:rPr lang="pl-PL" dirty="0"/>
              <a:t>Niezbędne dokumenty:</a:t>
            </a:r>
          </a:p>
          <a:p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Podpisane podanie o pomoc na cele szkoleniowe,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Kserokopia zaświadczenia o ukończeniu kursu,</a:t>
            </a:r>
          </a:p>
          <a:p>
            <a:pPr marL="285750" indent="-285750">
              <a:buFontTx/>
              <a:buChar char="-"/>
            </a:pPr>
            <a:endParaRPr lang="pl-PL" dirty="0"/>
          </a:p>
          <a:p>
            <a:pPr marL="285750" indent="-285750">
              <a:buFontTx/>
              <a:buChar char="-"/>
            </a:pPr>
            <a:r>
              <a:rPr lang="pl-PL" dirty="0"/>
              <a:t>Oryginał faktury/ rachunku dokumentujący wysokość poniesionych kosztów.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0524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>
            <a:spLocks noGrp="1"/>
          </p:cNvSpPr>
          <p:nvPr>
            <p:ph type="body" idx="1"/>
          </p:nvPr>
        </p:nvSpPr>
        <p:spPr>
          <a:xfrm>
            <a:off x="500033" y="1857364"/>
            <a:ext cx="8186765" cy="1357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8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Na podstawie uchwały ORL każdy lekarz i lekarz dentysta może otrzymać w ramach </a:t>
            </a:r>
            <a:r>
              <a:rPr lang="pl-PL" sz="280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refundacji</a:t>
            </a:r>
            <a:r>
              <a:rPr lang="pl-PL" sz="28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 800 zł na szkolenie czy kurs,</a:t>
            </a:r>
            <a:r>
              <a:rPr lang="pl-PL" sz="2800" b="0" i="0" u="none" strike="noStrike" cap="none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 który jest niezbędny w trakcie specjalizacji.</a:t>
            </a:r>
          </a:p>
          <a:p>
            <a:pPr marL="342900" marR="0" lvl="0" indent="-342900" algn="just" rtl="0">
              <a:spcBef>
                <a:spcPts val="0"/>
              </a:spcBef>
              <a:buClr>
                <a:srgbClr val="35676F"/>
              </a:buClr>
              <a:buSzPct val="25000"/>
              <a:buFont typeface="Arial"/>
              <a:buNone/>
            </a:pPr>
            <a:endParaRPr lang="pl-PL" sz="2800" b="0" i="0" u="none" strike="noStrike" cap="none" baseline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indent="-342900" algn="just">
              <a:spcBef>
                <a:spcPts val="560"/>
              </a:spcBef>
              <a:buClr>
                <a:srgbClr val="35676F"/>
              </a:buClr>
              <a:buSzPct val="25000"/>
              <a:buNone/>
            </a:pPr>
            <a:r>
              <a:rPr lang="pl-PL" sz="28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Wniosek należy składać do Komisji </a:t>
            </a:r>
            <a:r>
              <a:rPr lang="pl-PL" sz="280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ds. Kształcenia Medycznego - https://wil.org.pl/sprawy/refundacja-kosztow-ksztalcenia/</a:t>
            </a:r>
            <a:endParaRPr lang="pl-PL" sz="2800" b="0" i="0" u="none" strike="noStrike" cap="none" baseline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142975" y="357165"/>
            <a:ext cx="7200799" cy="948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4F55"/>
              </a:buClr>
              <a:buSzPct val="25000"/>
              <a:buFont typeface="Calibri"/>
              <a:buNone/>
            </a:pPr>
            <a:r>
              <a:rPr lang="pl-PL" sz="3950" b="1" i="0" u="none" strike="noStrike" cap="none" baseline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KOMISJA DS. KSZTAŁCENIA </a:t>
            </a:r>
          </a:p>
        </p:txBody>
      </p:sp>
    </p:spTree>
    <p:extLst>
      <p:ext uri="{BB962C8B-B14F-4D97-AF65-F5344CB8AC3E}">
        <p14:creationId xmlns:p14="http://schemas.microsoft.com/office/powerpoint/2010/main" val="152417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b="1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KOMISJA DS. KSZTAŁCENIA </a:t>
            </a:r>
            <a:endParaRPr lang="pl-PL" sz="4000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pl-PL" sz="1800" dirty="0"/>
              <a:t>Po uzyskaniu tytułu naukowego DOKTORA NAUK MEDYCZNYCH</a:t>
            </a:r>
          </a:p>
          <a:p>
            <a:pPr marL="203200" indent="0">
              <a:buNone/>
            </a:pPr>
            <a:endParaRPr lang="pl-PL" sz="1800" dirty="0"/>
          </a:p>
          <a:p>
            <a:pPr marL="203200" indent="0">
              <a:buNone/>
            </a:pPr>
            <a:r>
              <a:rPr lang="pl-PL" sz="1800" b="1" dirty="0"/>
              <a:t>Do kwoty 2.500 zł</a:t>
            </a:r>
          </a:p>
          <a:p>
            <a:pPr marL="203200" indent="0">
              <a:buNone/>
            </a:pPr>
            <a:endParaRPr lang="pl-PL" dirty="0"/>
          </a:p>
          <a:p>
            <a:pPr marL="203200" indent="0" algn="ctr">
              <a:buNone/>
            </a:pPr>
            <a:r>
              <a:rPr lang="pl-PL" u="sng" dirty="0"/>
              <a:t>Niezbędne dokumenty:</a:t>
            </a:r>
          </a:p>
          <a:p>
            <a:pPr marL="203200" indent="0" algn="ctr">
              <a:buNone/>
            </a:pPr>
            <a:endParaRPr lang="pl-PL" u="sng" dirty="0"/>
          </a:p>
          <a:p>
            <a:pPr algn="ctr">
              <a:buFontTx/>
              <a:buChar char="-"/>
            </a:pPr>
            <a:r>
              <a:rPr lang="pl-PL" dirty="0"/>
              <a:t>Podpisane podanie o pomoc na cele szkoleniowe,</a:t>
            </a:r>
          </a:p>
          <a:p>
            <a:pPr algn="ctr">
              <a:buFontTx/>
              <a:buChar char="-"/>
            </a:pPr>
            <a:r>
              <a:rPr lang="pl-PL" dirty="0"/>
              <a:t>Dyplom bądź zaświadczenie o uzyskaniu tytułu doktora lub doktora habilitowanego nauk medycznych,</a:t>
            </a:r>
          </a:p>
          <a:p>
            <a:pPr algn="ctr">
              <a:buFontTx/>
              <a:buChar char="-"/>
            </a:pPr>
            <a:r>
              <a:rPr lang="pl-PL" dirty="0"/>
              <a:t>Oryginał faktury za opłatę w studiach doktoranckich bądź potwierdzenie z kwestury z informacją o wysokości i terminie uiszczania opłat</a:t>
            </a:r>
            <a:endParaRPr lang="pl-PL" u="sng" dirty="0"/>
          </a:p>
          <a:p>
            <a:pPr marL="203200" indent="0" algn="ctr">
              <a:buNone/>
            </a:pPr>
            <a:endParaRPr lang="pl-PL" dirty="0"/>
          </a:p>
          <a:p>
            <a:pPr marL="203200" indent="0" algn="ctr">
              <a:buNone/>
            </a:pPr>
            <a:endParaRPr lang="pl-PL" dirty="0"/>
          </a:p>
          <a:p>
            <a:pPr marL="20320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5819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/>
              <a:t>WAŻNE!!!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l-PL" sz="3200" b="1" dirty="0"/>
              <a:t> Wszystkie wnioski należy składać najpóźniej 3 miesiące po ukończeniu kursu/stażu/uzyskania stopnia naukowego</a:t>
            </a:r>
          </a:p>
          <a:p>
            <a:pPr algn="ctr"/>
            <a:r>
              <a:rPr lang="pl-PL" sz="3200" b="1" dirty="0"/>
              <a:t> Nie później jak do 15 grudnia danego roku kalendarzowego,</a:t>
            </a:r>
          </a:p>
          <a:p>
            <a:pPr algn="ctr"/>
            <a:r>
              <a:rPr lang="pl-PL" sz="3200" b="1" dirty="0"/>
              <a:t>Rocznie to łącznie 400.000 zł</a:t>
            </a:r>
          </a:p>
          <a:p>
            <a:pPr marL="20320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8321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500033" y="1500175"/>
            <a:ext cx="8186765" cy="1357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just" rtl="0">
              <a:spcBef>
                <a:spcPts val="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8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Jeżeli dochód na 1 członka rodziny nie przekracza 3500 netto. Każdy lekarz i lekarz dentysta może otrzymać becikowe tj. </a:t>
            </a:r>
            <a:r>
              <a:rPr lang="pl-PL" sz="280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pomoc finansową</a:t>
            </a:r>
            <a:r>
              <a:rPr lang="pl-PL" sz="28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 w wysokości 1000zł</a:t>
            </a:r>
            <a:r>
              <a:rPr lang="pl-PL" sz="2800" b="0" i="0" u="none" strike="noStrike" cap="none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8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(w przypadku urodzenia pierwszego dziecka) lub 2000zł (w przypadku urodzenia drugiego i każdego kolejnego dziecka).</a:t>
            </a:r>
          </a:p>
          <a:p>
            <a:pPr marL="342900" marR="0" lvl="0" indent="-342900" algn="just" rtl="0">
              <a:spcBef>
                <a:spcPts val="0"/>
              </a:spcBef>
              <a:buClr>
                <a:srgbClr val="35676F"/>
              </a:buClr>
              <a:buSzPct val="25000"/>
              <a:buFont typeface="Arial"/>
              <a:buNone/>
            </a:pPr>
            <a:endParaRPr lang="pl-PL" sz="280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spcBef>
                <a:spcPts val="0"/>
              </a:spcBef>
              <a:buClr>
                <a:srgbClr val="35676F"/>
              </a:buClr>
              <a:buSzPct val="25000"/>
              <a:buFont typeface="Arial"/>
              <a:buNone/>
            </a:pPr>
            <a:r>
              <a:rPr lang="pl-PL" sz="2800" b="0" i="0" u="none" strike="noStrike" cap="none" baseline="0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	Rocznie to 200.000</a:t>
            </a:r>
            <a:r>
              <a:rPr lang="pl-PL" sz="2800" b="0" i="0" u="none" strike="noStrike" cap="none" dirty="0">
                <a:solidFill>
                  <a:srgbClr val="35676F"/>
                </a:solidFill>
                <a:latin typeface="Calibri"/>
                <a:ea typeface="Calibri"/>
                <a:cs typeface="Calibri"/>
                <a:sym typeface="Calibri"/>
              </a:rPr>
              <a:t> zł</a:t>
            </a:r>
            <a:endParaRPr lang="pl-PL" sz="2800" b="0" i="0" u="none" strike="noStrike" cap="none" baseline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just" rtl="0">
              <a:spcBef>
                <a:spcPts val="0"/>
              </a:spcBef>
              <a:buClr>
                <a:srgbClr val="35676F"/>
              </a:buClr>
              <a:buSzPct val="25000"/>
              <a:buFont typeface="Arial"/>
              <a:buNone/>
            </a:pPr>
            <a:endParaRPr lang="pl-PL" sz="2800" b="0" i="0" u="none" strike="noStrike" cap="none" baseline="0" dirty="0">
              <a:solidFill>
                <a:srgbClr val="35676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 txBox="1">
            <a:spLocks noGrp="1"/>
          </p:cNvSpPr>
          <p:nvPr>
            <p:ph type="title"/>
          </p:nvPr>
        </p:nvSpPr>
        <p:spPr>
          <a:xfrm>
            <a:off x="1142975" y="357165"/>
            <a:ext cx="7200799" cy="9487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94F55"/>
              </a:buClr>
              <a:buSzPct val="25000"/>
              <a:buFont typeface="Calibri"/>
              <a:buNone/>
            </a:pPr>
            <a:r>
              <a:rPr lang="pl-PL" sz="3950" b="1" i="0" u="none" strike="noStrike" cap="none" baseline="0" dirty="0">
                <a:solidFill>
                  <a:srgbClr val="294F55"/>
                </a:solidFill>
                <a:latin typeface="Calibri"/>
                <a:ea typeface="Calibri"/>
                <a:cs typeface="Calibri"/>
                <a:sym typeface="Calibri"/>
              </a:rPr>
              <a:t>KOMISJA SOCJALNA</a:t>
            </a:r>
          </a:p>
        </p:txBody>
      </p:sp>
    </p:spTree>
    <p:extLst>
      <p:ext uri="{BB962C8B-B14F-4D97-AF65-F5344CB8AC3E}">
        <p14:creationId xmlns:p14="http://schemas.microsoft.com/office/powerpoint/2010/main" val="2303727346"/>
      </p:ext>
    </p:extLst>
  </p:cSld>
  <p:clrMapOvr>
    <a:masterClrMapping/>
  </p:clrMapOvr>
</p:sld>
</file>

<file path=ppt/theme/theme1.xml><?xml version="1.0" encoding="utf-8"?>
<a:theme xmlns:a="http://schemas.openxmlformats.org/drawingml/2006/main" name="1_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855</Words>
  <Application>Microsoft Office PowerPoint</Application>
  <PresentationFormat>Pokaz na ekranie (4:3)</PresentationFormat>
  <Paragraphs>184</Paragraphs>
  <Slides>34</Slides>
  <Notes>8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7" baseType="lpstr">
      <vt:lpstr>Arial</vt:lpstr>
      <vt:lpstr>Calibri</vt:lpstr>
      <vt:lpstr>1_Motyw pakietu Office</vt:lpstr>
      <vt:lpstr>Prezentacja programu PowerPoint</vt:lpstr>
      <vt:lpstr>IZBA ? CZYLI CO? KTO?</vt:lpstr>
      <vt:lpstr>PO CO IZBA???</vt:lpstr>
      <vt:lpstr>Podział składki członkowskiej</vt:lpstr>
      <vt:lpstr>KOMISJA DS. KSZTAŁCENIA </vt:lpstr>
      <vt:lpstr>KOMISJA DS. KSZTAŁCENIA </vt:lpstr>
      <vt:lpstr>KOMISJA DS. KSZTAŁCENIA </vt:lpstr>
      <vt:lpstr>WAŻNE!!!</vt:lpstr>
      <vt:lpstr>KOMISJA SOCJALNA</vt:lpstr>
      <vt:lpstr>Prezentacja programu PowerPoint</vt:lpstr>
      <vt:lpstr>POMOC PRAWNA</vt:lpstr>
      <vt:lpstr>SZKOLENIA</vt:lpstr>
      <vt:lpstr>Aktywność na forum ogólnopolskim</vt:lpstr>
      <vt:lpstr>KOMISJA DS. MŁODYCH LEKARZY WIL</vt:lpstr>
      <vt:lpstr>MENTOR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KOMISJA  DS. MŁODYCH LEKARZY WIL</vt:lpstr>
      <vt:lpstr>PO PRACY……………</vt:lpstr>
      <vt:lpstr>Prezentacja programu PowerPoint</vt:lpstr>
      <vt:lpstr>Spływy kajakowe</vt:lpstr>
      <vt:lpstr>Koncerty</vt:lpstr>
      <vt:lpstr>Prezentacja programu PowerPoint</vt:lpstr>
      <vt:lpstr>Prezentacja programu PowerPoint</vt:lpstr>
      <vt:lpstr>KOMISJA  DS. MŁODYCH LEKARZY WIL</vt:lpstr>
      <vt:lpstr>Prezentacja programu PowerPoint</vt:lpstr>
      <vt:lpstr>Plany 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Bartosz Urbański</dc:creator>
  <cp:lastModifiedBy>Marek Saj</cp:lastModifiedBy>
  <cp:revision>30</cp:revision>
  <dcterms:created xsi:type="dcterms:W3CDTF">2015-09-30T20:28:39Z</dcterms:created>
  <dcterms:modified xsi:type="dcterms:W3CDTF">2016-11-09T08:40:11Z</dcterms:modified>
</cp:coreProperties>
</file>