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309" r:id="rId2"/>
    <p:sldId id="256" r:id="rId3"/>
    <p:sldId id="310" r:id="rId4"/>
    <p:sldId id="330" r:id="rId5"/>
    <p:sldId id="263" r:id="rId6"/>
    <p:sldId id="373" r:id="rId7"/>
    <p:sldId id="331" r:id="rId8"/>
    <p:sldId id="265" r:id="rId9"/>
    <p:sldId id="266" r:id="rId10"/>
    <p:sldId id="267" r:id="rId11"/>
    <p:sldId id="268" r:id="rId12"/>
    <p:sldId id="269" r:id="rId13"/>
    <p:sldId id="270" r:id="rId14"/>
    <p:sldId id="271" r:id="rId15"/>
    <p:sldId id="272" r:id="rId16"/>
    <p:sldId id="273" r:id="rId17"/>
    <p:sldId id="314" r:id="rId18"/>
    <p:sldId id="372" r:id="rId19"/>
    <p:sldId id="371" r:id="rId20"/>
    <p:sldId id="274" r:id="rId21"/>
    <p:sldId id="275" r:id="rId22"/>
    <p:sldId id="315" r:id="rId23"/>
    <p:sldId id="277" r:id="rId24"/>
    <p:sldId id="278" r:id="rId25"/>
    <p:sldId id="316" r:id="rId26"/>
    <p:sldId id="279" r:id="rId27"/>
    <p:sldId id="344" r:id="rId28"/>
    <p:sldId id="345" r:id="rId29"/>
    <p:sldId id="348" r:id="rId30"/>
    <p:sldId id="332" r:id="rId31"/>
    <p:sldId id="281" r:id="rId32"/>
    <p:sldId id="333" r:id="rId33"/>
    <p:sldId id="282" r:id="rId34"/>
    <p:sldId id="283" r:id="rId35"/>
    <p:sldId id="296" r:id="rId36"/>
    <p:sldId id="284" r:id="rId37"/>
    <p:sldId id="297" r:id="rId38"/>
    <p:sldId id="298" r:id="rId39"/>
    <p:sldId id="295" r:id="rId40"/>
    <p:sldId id="334" r:id="rId41"/>
    <p:sldId id="286" r:id="rId42"/>
    <p:sldId id="287" r:id="rId43"/>
    <p:sldId id="328" r:id="rId44"/>
    <p:sldId id="289" r:id="rId45"/>
    <p:sldId id="293" r:id="rId46"/>
    <p:sldId id="335" r:id="rId47"/>
    <p:sldId id="300" r:id="rId48"/>
    <p:sldId id="338" r:id="rId49"/>
    <p:sldId id="339" r:id="rId50"/>
    <p:sldId id="340" r:id="rId51"/>
    <p:sldId id="341" r:id="rId52"/>
    <p:sldId id="337" r:id="rId53"/>
    <p:sldId id="342" r:id="rId54"/>
    <p:sldId id="346" r:id="rId55"/>
    <p:sldId id="336" r:id="rId56"/>
    <p:sldId id="306" r:id="rId57"/>
    <p:sldId id="307" r:id="rId58"/>
    <p:sldId id="353" r:id="rId59"/>
    <p:sldId id="354" r:id="rId60"/>
    <p:sldId id="364" r:id="rId61"/>
    <p:sldId id="357" r:id="rId62"/>
    <p:sldId id="358" r:id="rId63"/>
    <p:sldId id="359" r:id="rId64"/>
    <p:sldId id="361" r:id="rId65"/>
    <p:sldId id="365" r:id="rId66"/>
    <p:sldId id="366" r:id="rId67"/>
    <p:sldId id="367" r:id="rId68"/>
    <p:sldId id="362" r:id="rId69"/>
    <p:sldId id="368" r:id="rId70"/>
    <p:sldId id="369" r:id="rId71"/>
    <p:sldId id="370" r:id="rId72"/>
    <p:sldId id="363" r:id="rId73"/>
    <p:sldId id="343" r:id="rId74"/>
    <p:sldId id="317" r:id="rId75"/>
    <p:sldId id="318" r:id="rId76"/>
    <p:sldId id="319" r:id="rId77"/>
    <p:sldId id="349" r:id="rId78"/>
    <p:sldId id="355" r:id="rId79"/>
    <p:sldId id="351" r:id="rId80"/>
    <p:sldId id="352" r:id="rId81"/>
    <p:sldId id="360" r:id="rId82"/>
    <p:sldId id="321" r:id="rId83"/>
    <p:sldId id="347" r:id="rId84"/>
    <p:sldId id="322" r:id="rId85"/>
    <p:sldId id="323" r:id="rId8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60"/>
    <a:srgbClr val="294B1D"/>
    <a:srgbClr val="294B55"/>
    <a:srgbClr val="35676F"/>
    <a:srgbClr val="294F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2" d="100"/>
          <a:sy n="72" d="100"/>
        </p:scale>
        <p:origin x="132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3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4B6993-B897-4371-8CD7-18F3385384E7}" type="doc">
      <dgm:prSet loTypeId="urn:microsoft.com/office/officeart/2005/8/layout/hProcess9" loCatId="process" qsTypeId="urn:microsoft.com/office/officeart/2005/8/quickstyle/3d2#1" qsCatId="3D" csTypeId="urn:microsoft.com/office/officeart/2005/8/colors/accent6_4" csCatId="accent6" phldr="1"/>
      <dgm:spPr/>
      <dgm:t>
        <a:bodyPr/>
        <a:lstStyle/>
        <a:p>
          <a:endParaRPr lang="pl-PL"/>
        </a:p>
      </dgm:t>
    </dgm:pt>
    <dgm:pt modelId="{85B4F551-345A-4628-88DD-358BF50E4BBE}">
      <dgm:prSet phldrT="[Tekst]"/>
      <dgm:spPr/>
      <dgm:t>
        <a:bodyPr/>
        <a:lstStyle/>
        <a:p>
          <a:endParaRPr lang="pl-PL" dirty="0"/>
        </a:p>
        <a:p>
          <a:r>
            <a:rPr lang="pl-PL" b="1" dirty="0" err="1"/>
            <a:t>www.wil.org.p</a:t>
          </a:r>
          <a:r>
            <a:rPr lang="pl-PL" dirty="0" err="1"/>
            <a:t>l</a:t>
          </a:r>
          <a:endParaRPr lang="pl-PL" dirty="0"/>
        </a:p>
      </dgm:t>
    </dgm:pt>
    <dgm:pt modelId="{C5622412-4F33-4403-8F23-357162CB9B3F}" type="parTrans" cxnId="{4D8816D4-FBC0-4E50-924D-42226DC3B295}">
      <dgm:prSet/>
      <dgm:spPr/>
      <dgm:t>
        <a:bodyPr/>
        <a:lstStyle/>
        <a:p>
          <a:endParaRPr lang="pl-PL"/>
        </a:p>
      </dgm:t>
    </dgm:pt>
    <dgm:pt modelId="{EBE147DD-6B6A-402C-8320-86FD1828095F}" type="sibTrans" cxnId="{4D8816D4-FBC0-4E50-924D-42226DC3B295}">
      <dgm:prSet/>
      <dgm:spPr/>
      <dgm:t>
        <a:bodyPr/>
        <a:lstStyle/>
        <a:p>
          <a:endParaRPr lang="pl-PL"/>
        </a:p>
      </dgm:t>
    </dgm:pt>
    <dgm:pt modelId="{7707DA74-44E8-42E4-B86A-821B3FFF6094}">
      <dgm:prSet phldrT="[Tekst]"/>
      <dgm:spPr/>
      <dgm:t>
        <a:bodyPr/>
        <a:lstStyle/>
        <a:p>
          <a:r>
            <a:rPr lang="pl-PL" b="1" dirty="0"/>
            <a:t>Prywatna praktyka lekarska</a:t>
          </a:r>
        </a:p>
      </dgm:t>
    </dgm:pt>
    <dgm:pt modelId="{DCA2C983-FFFB-4A7A-9844-B768076D4343}" type="parTrans" cxnId="{9BCA1261-49F4-42A9-A608-6138635CEAC5}">
      <dgm:prSet/>
      <dgm:spPr/>
      <dgm:t>
        <a:bodyPr/>
        <a:lstStyle/>
        <a:p>
          <a:endParaRPr lang="pl-PL"/>
        </a:p>
      </dgm:t>
    </dgm:pt>
    <dgm:pt modelId="{0B362FB7-14DF-4BD2-9BD6-8AD83A2D41BE}" type="sibTrans" cxnId="{9BCA1261-49F4-42A9-A608-6138635CEAC5}">
      <dgm:prSet/>
      <dgm:spPr/>
      <dgm:t>
        <a:bodyPr/>
        <a:lstStyle/>
        <a:p>
          <a:endParaRPr lang="pl-PL"/>
        </a:p>
      </dgm:t>
    </dgm:pt>
    <dgm:pt modelId="{2B64DC53-FA6F-4452-B2EE-6A666E4485B9}">
      <dgm:prSet phldrT="[Tekst]"/>
      <dgm:spPr/>
      <dgm:t>
        <a:bodyPr/>
        <a:lstStyle/>
        <a:p>
          <a:r>
            <a:rPr lang="pl-PL" b="1" dirty="0"/>
            <a:t>Kalendarz sprawozdawczy</a:t>
          </a:r>
        </a:p>
      </dgm:t>
    </dgm:pt>
    <dgm:pt modelId="{31517368-2D53-4858-B3CC-AE9CB33988B1}" type="parTrans" cxnId="{CAA381C7-5EDA-43CD-B039-3A4581D943AC}">
      <dgm:prSet/>
      <dgm:spPr/>
      <dgm:t>
        <a:bodyPr/>
        <a:lstStyle/>
        <a:p>
          <a:endParaRPr lang="pl-PL"/>
        </a:p>
      </dgm:t>
    </dgm:pt>
    <dgm:pt modelId="{65F6FF46-20B0-4B4A-9653-F3BD61069A80}" type="sibTrans" cxnId="{CAA381C7-5EDA-43CD-B039-3A4581D943AC}">
      <dgm:prSet/>
      <dgm:spPr/>
      <dgm:t>
        <a:bodyPr/>
        <a:lstStyle/>
        <a:p>
          <a:endParaRPr lang="pl-PL"/>
        </a:p>
      </dgm:t>
    </dgm:pt>
    <dgm:pt modelId="{4D187438-9318-4895-980A-FAB52B75D1B4}">
      <dgm:prSet/>
      <dgm:spPr/>
      <dgm:t>
        <a:bodyPr/>
        <a:lstStyle/>
        <a:p>
          <a:endParaRPr lang="pl-PL" dirty="0"/>
        </a:p>
      </dgm:t>
    </dgm:pt>
    <dgm:pt modelId="{1D6B7422-EB9F-4E0A-9A2F-E546D46D809E}" type="parTrans" cxnId="{81204416-168F-4542-A6FE-9C7A8C9646C0}">
      <dgm:prSet/>
      <dgm:spPr/>
      <dgm:t>
        <a:bodyPr/>
        <a:lstStyle/>
        <a:p>
          <a:endParaRPr lang="pl-PL"/>
        </a:p>
      </dgm:t>
    </dgm:pt>
    <dgm:pt modelId="{D50701D6-2548-4251-8C26-C67EFC65DBBE}" type="sibTrans" cxnId="{81204416-168F-4542-A6FE-9C7A8C9646C0}">
      <dgm:prSet/>
      <dgm:spPr/>
      <dgm:t>
        <a:bodyPr/>
        <a:lstStyle/>
        <a:p>
          <a:endParaRPr lang="pl-PL"/>
        </a:p>
      </dgm:t>
    </dgm:pt>
    <dgm:pt modelId="{2C12CB1C-257F-4EE4-B706-28A4695974D2}" type="pres">
      <dgm:prSet presAssocID="{B04B6993-B897-4371-8CD7-18F3385384E7}" presName="CompostProcess" presStyleCnt="0">
        <dgm:presLayoutVars>
          <dgm:dir/>
          <dgm:resizeHandles val="exact"/>
        </dgm:presLayoutVars>
      </dgm:prSet>
      <dgm:spPr/>
      <dgm:t>
        <a:bodyPr/>
        <a:lstStyle/>
        <a:p>
          <a:endParaRPr lang="pl-PL"/>
        </a:p>
      </dgm:t>
    </dgm:pt>
    <dgm:pt modelId="{EC571CA2-7F1B-4438-8182-C3C2CF99DF9F}" type="pres">
      <dgm:prSet presAssocID="{B04B6993-B897-4371-8CD7-18F3385384E7}" presName="arrow" presStyleLbl="bgShp" presStyleIdx="0" presStyleCnt="1"/>
      <dgm:spPr/>
    </dgm:pt>
    <dgm:pt modelId="{D9AA2373-3288-4162-8BFD-AA843A3A28A7}" type="pres">
      <dgm:prSet presAssocID="{B04B6993-B897-4371-8CD7-18F3385384E7}" presName="linearProcess" presStyleCnt="0"/>
      <dgm:spPr/>
    </dgm:pt>
    <dgm:pt modelId="{B8FEFAAF-280B-4769-8E17-8EB2B63EA7B2}" type="pres">
      <dgm:prSet presAssocID="{85B4F551-345A-4628-88DD-358BF50E4BBE}" presName="textNode" presStyleLbl="node1" presStyleIdx="0" presStyleCnt="3">
        <dgm:presLayoutVars>
          <dgm:bulletEnabled val="1"/>
        </dgm:presLayoutVars>
      </dgm:prSet>
      <dgm:spPr/>
      <dgm:t>
        <a:bodyPr/>
        <a:lstStyle/>
        <a:p>
          <a:endParaRPr lang="pl-PL"/>
        </a:p>
      </dgm:t>
    </dgm:pt>
    <dgm:pt modelId="{860DC408-5BB3-4BB5-A571-1BD6C882C235}" type="pres">
      <dgm:prSet presAssocID="{EBE147DD-6B6A-402C-8320-86FD1828095F}" presName="sibTrans" presStyleCnt="0"/>
      <dgm:spPr/>
    </dgm:pt>
    <dgm:pt modelId="{5597252E-EDE9-49FE-91E8-026E081C2076}" type="pres">
      <dgm:prSet presAssocID="{7707DA74-44E8-42E4-B86A-821B3FFF6094}" presName="textNode" presStyleLbl="node1" presStyleIdx="1" presStyleCnt="3">
        <dgm:presLayoutVars>
          <dgm:bulletEnabled val="1"/>
        </dgm:presLayoutVars>
      </dgm:prSet>
      <dgm:spPr/>
      <dgm:t>
        <a:bodyPr/>
        <a:lstStyle/>
        <a:p>
          <a:endParaRPr lang="pl-PL"/>
        </a:p>
      </dgm:t>
    </dgm:pt>
    <dgm:pt modelId="{10CC388A-ACF8-45E3-A4BB-C13B153A8DDA}" type="pres">
      <dgm:prSet presAssocID="{0B362FB7-14DF-4BD2-9BD6-8AD83A2D41BE}" presName="sibTrans" presStyleCnt="0"/>
      <dgm:spPr/>
    </dgm:pt>
    <dgm:pt modelId="{E857B2DA-D8B3-47B2-9211-2AD0E278DD5D}" type="pres">
      <dgm:prSet presAssocID="{2B64DC53-FA6F-4452-B2EE-6A666E4485B9}" presName="textNode" presStyleLbl="node1" presStyleIdx="2" presStyleCnt="3">
        <dgm:presLayoutVars>
          <dgm:bulletEnabled val="1"/>
        </dgm:presLayoutVars>
      </dgm:prSet>
      <dgm:spPr/>
      <dgm:t>
        <a:bodyPr/>
        <a:lstStyle/>
        <a:p>
          <a:endParaRPr lang="pl-PL"/>
        </a:p>
      </dgm:t>
    </dgm:pt>
  </dgm:ptLst>
  <dgm:cxnLst>
    <dgm:cxn modelId="{054477BB-6D62-47EB-8C51-8170603B789D}" type="presOf" srcId="{4D187438-9318-4895-980A-FAB52B75D1B4}" destId="{B8FEFAAF-280B-4769-8E17-8EB2B63EA7B2}" srcOrd="0" destOrd="1" presId="urn:microsoft.com/office/officeart/2005/8/layout/hProcess9"/>
    <dgm:cxn modelId="{9BCA1261-49F4-42A9-A608-6138635CEAC5}" srcId="{B04B6993-B897-4371-8CD7-18F3385384E7}" destId="{7707DA74-44E8-42E4-B86A-821B3FFF6094}" srcOrd="1" destOrd="0" parTransId="{DCA2C983-FFFB-4A7A-9844-B768076D4343}" sibTransId="{0B362FB7-14DF-4BD2-9BD6-8AD83A2D41BE}"/>
    <dgm:cxn modelId="{69CBEFB3-1D4F-4861-8414-6327780B9A1A}" type="presOf" srcId="{85B4F551-345A-4628-88DD-358BF50E4BBE}" destId="{B8FEFAAF-280B-4769-8E17-8EB2B63EA7B2}" srcOrd="0" destOrd="0" presId="urn:microsoft.com/office/officeart/2005/8/layout/hProcess9"/>
    <dgm:cxn modelId="{CAA381C7-5EDA-43CD-B039-3A4581D943AC}" srcId="{B04B6993-B897-4371-8CD7-18F3385384E7}" destId="{2B64DC53-FA6F-4452-B2EE-6A666E4485B9}" srcOrd="2" destOrd="0" parTransId="{31517368-2D53-4858-B3CC-AE9CB33988B1}" sibTransId="{65F6FF46-20B0-4B4A-9653-F3BD61069A80}"/>
    <dgm:cxn modelId="{81204416-168F-4542-A6FE-9C7A8C9646C0}" srcId="{85B4F551-345A-4628-88DD-358BF50E4BBE}" destId="{4D187438-9318-4895-980A-FAB52B75D1B4}" srcOrd="0" destOrd="0" parTransId="{1D6B7422-EB9F-4E0A-9A2F-E546D46D809E}" sibTransId="{D50701D6-2548-4251-8C26-C67EFC65DBBE}"/>
    <dgm:cxn modelId="{0AF3CEFF-89B9-4AEC-8386-874A2CD58D49}" type="presOf" srcId="{2B64DC53-FA6F-4452-B2EE-6A666E4485B9}" destId="{E857B2DA-D8B3-47B2-9211-2AD0E278DD5D}" srcOrd="0" destOrd="0" presId="urn:microsoft.com/office/officeart/2005/8/layout/hProcess9"/>
    <dgm:cxn modelId="{F204C218-AC06-45F0-BBB9-0EE1B15D6D2E}" type="presOf" srcId="{7707DA74-44E8-42E4-B86A-821B3FFF6094}" destId="{5597252E-EDE9-49FE-91E8-026E081C2076}" srcOrd="0" destOrd="0" presId="urn:microsoft.com/office/officeart/2005/8/layout/hProcess9"/>
    <dgm:cxn modelId="{4D8816D4-FBC0-4E50-924D-42226DC3B295}" srcId="{B04B6993-B897-4371-8CD7-18F3385384E7}" destId="{85B4F551-345A-4628-88DD-358BF50E4BBE}" srcOrd="0" destOrd="0" parTransId="{C5622412-4F33-4403-8F23-357162CB9B3F}" sibTransId="{EBE147DD-6B6A-402C-8320-86FD1828095F}"/>
    <dgm:cxn modelId="{7263094A-448A-482E-AD3F-A1AA9D6D99C2}" type="presOf" srcId="{B04B6993-B897-4371-8CD7-18F3385384E7}" destId="{2C12CB1C-257F-4EE4-B706-28A4695974D2}" srcOrd="0" destOrd="0" presId="urn:microsoft.com/office/officeart/2005/8/layout/hProcess9"/>
    <dgm:cxn modelId="{50E6F0AF-7C74-495F-8739-FDECBCDE9B19}" type="presParOf" srcId="{2C12CB1C-257F-4EE4-B706-28A4695974D2}" destId="{EC571CA2-7F1B-4438-8182-C3C2CF99DF9F}" srcOrd="0" destOrd="0" presId="urn:microsoft.com/office/officeart/2005/8/layout/hProcess9"/>
    <dgm:cxn modelId="{0156B315-76DB-4868-B195-7E65C3677D07}" type="presParOf" srcId="{2C12CB1C-257F-4EE4-B706-28A4695974D2}" destId="{D9AA2373-3288-4162-8BFD-AA843A3A28A7}" srcOrd="1" destOrd="0" presId="urn:microsoft.com/office/officeart/2005/8/layout/hProcess9"/>
    <dgm:cxn modelId="{C808F997-BEC2-4D28-AA66-771ABD28801A}" type="presParOf" srcId="{D9AA2373-3288-4162-8BFD-AA843A3A28A7}" destId="{B8FEFAAF-280B-4769-8E17-8EB2B63EA7B2}" srcOrd="0" destOrd="0" presId="urn:microsoft.com/office/officeart/2005/8/layout/hProcess9"/>
    <dgm:cxn modelId="{6677CFCB-2E8A-4315-920F-EDF2D02A3988}" type="presParOf" srcId="{D9AA2373-3288-4162-8BFD-AA843A3A28A7}" destId="{860DC408-5BB3-4BB5-A571-1BD6C882C235}" srcOrd="1" destOrd="0" presId="urn:microsoft.com/office/officeart/2005/8/layout/hProcess9"/>
    <dgm:cxn modelId="{863F5F93-692D-404E-821B-A80B26D06204}" type="presParOf" srcId="{D9AA2373-3288-4162-8BFD-AA843A3A28A7}" destId="{5597252E-EDE9-49FE-91E8-026E081C2076}" srcOrd="2" destOrd="0" presId="urn:microsoft.com/office/officeart/2005/8/layout/hProcess9"/>
    <dgm:cxn modelId="{BA23C5C8-BB85-4265-B4BC-9D5147D1938D}" type="presParOf" srcId="{D9AA2373-3288-4162-8BFD-AA843A3A28A7}" destId="{10CC388A-ACF8-45E3-A4BB-C13B153A8DDA}" srcOrd="3" destOrd="0" presId="urn:microsoft.com/office/officeart/2005/8/layout/hProcess9"/>
    <dgm:cxn modelId="{EA254205-3A84-4B01-B3ED-372D82899901}" type="presParOf" srcId="{D9AA2373-3288-4162-8BFD-AA843A3A28A7}" destId="{E857B2DA-D8B3-47B2-9211-2AD0E278DD5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8295E7-349A-45B7-AD50-C647CD2B5F69}" type="doc">
      <dgm:prSet loTypeId="urn:microsoft.com/office/officeart/2005/8/layout/hChevron3" loCatId="process" qsTypeId="urn:microsoft.com/office/officeart/2005/8/quickstyle/3d7" qsCatId="3D" csTypeId="urn:microsoft.com/office/officeart/2005/8/colors/accent4_4" csCatId="accent4" phldr="1"/>
      <dgm:spPr/>
    </dgm:pt>
    <dgm:pt modelId="{10090707-CD06-4078-A57E-AC7F62227091}">
      <dgm:prSet phldrT="[Tekst]" custT="1"/>
      <dgm:spPr/>
      <dgm:t>
        <a:bodyPr/>
        <a:lstStyle/>
        <a:p>
          <a:endParaRPr lang="pl-PL" sz="1800" b="1"/>
        </a:p>
        <a:p>
          <a:r>
            <a:rPr lang="pl-PL" sz="2400" b="1"/>
            <a:t>www.wil.org.pl</a:t>
          </a:r>
        </a:p>
        <a:p>
          <a:endParaRPr lang="pl-PL" sz="1800" dirty="0"/>
        </a:p>
      </dgm:t>
    </dgm:pt>
    <dgm:pt modelId="{F5C34208-9989-43D3-B7A1-5C1ED830C1A9}" type="parTrans" cxnId="{F06CB409-4F79-4595-9FB3-E755DE6D5FF0}">
      <dgm:prSet/>
      <dgm:spPr/>
      <dgm:t>
        <a:bodyPr/>
        <a:lstStyle/>
        <a:p>
          <a:endParaRPr lang="pl-PL"/>
        </a:p>
      </dgm:t>
    </dgm:pt>
    <dgm:pt modelId="{86072EBE-3ABC-47B2-93F6-3061BC524484}" type="sibTrans" cxnId="{F06CB409-4F79-4595-9FB3-E755DE6D5FF0}">
      <dgm:prSet/>
      <dgm:spPr/>
      <dgm:t>
        <a:bodyPr/>
        <a:lstStyle/>
        <a:p>
          <a:endParaRPr lang="pl-PL"/>
        </a:p>
      </dgm:t>
    </dgm:pt>
    <dgm:pt modelId="{65E27278-C013-499F-A7CA-A9F4EAAD439D}">
      <dgm:prSet phldrT="[Tekst]"/>
      <dgm:spPr/>
      <dgm:t>
        <a:bodyPr/>
        <a:lstStyle/>
        <a:p>
          <a:r>
            <a:rPr lang="pl-PL" b="1"/>
            <a:t>Prawo</a:t>
          </a:r>
          <a:endParaRPr lang="pl-PL" b="1" dirty="0"/>
        </a:p>
      </dgm:t>
    </dgm:pt>
    <dgm:pt modelId="{0B2DBC0D-2563-4BAC-8223-2A92FC4A6C20}" type="parTrans" cxnId="{96E6F958-86C3-4474-8F9D-EF1B6512A4BC}">
      <dgm:prSet/>
      <dgm:spPr/>
      <dgm:t>
        <a:bodyPr/>
        <a:lstStyle/>
        <a:p>
          <a:endParaRPr lang="pl-PL"/>
        </a:p>
      </dgm:t>
    </dgm:pt>
    <dgm:pt modelId="{7930B53B-27D3-4FF2-9154-28C2786A40C0}" type="sibTrans" cxnId="{96E6F958-86C3-4474-8F9D-EF1B6512A4BC}">
      <dgm:prSet/>
      <dgm:spPr/>
      <dgm:t>
        <a:bodyPr/>
        <a:lstStyle/>
        <a:p>
          <a:endParaRPr lang="pl-PL"/>
        </a:p>
      </dgm:t>
    </dgm:pt>
    <dgm:pt modelId="{5D32E423-DBD5-461E-BD81-586E47F02F23}">
      <dgm:prSet phldrT="[Tekst]"/>
      <dgm:spPr/>
      <dgm:t>
        <a:bodyPr/>
        <a:lstStyle/>
        <a:p>
          <a:r>
            <a:rPr lang="pl-PL" b="1"/>
            <a:t>Dyżury prawników</a:t>
          </a:r>
          <a:endParaRPr lang="pl-PL" b="1" dirty="0"/>
        </a:p>
      </dgm:t>
    </dgm:pt>
    <dgm:pt modelId="{25A7EAE0-9CC5-46F0-95E6-EC07A60541A4}" type="parTrans" cxnId="{509B7911-AAE8-4002-9CD9-39EE697A7D64}">
      <dgm:prSet/>
      <dgm:spPr/>
      <dgm:t>
        <a:bodyPr/>
        <a:lstStyle/>
        <a:p>
          <a:endParaRPr lang="pl-PL"/>
        </a:p>
      </dgm:t>
    </dgm:pt>
    <dgm:pt modelId="{B49A8286-0CB8-469A-8692-40BDBA107F86}" type="sibTrans" cxnId="{509B7911-AAE8-4002-9CD9-39EE697A7D64}">
      <dgm:prSet/>
      <dgm:spPr/>
      <dgm:t>
        <a:bodyPr/>
        <a:lstStyle/>
        <a:p>
          <a:endParaRPr lang="pl-PL"/>
        </a:p>
      </dgm:t>
    </dgm:pt>
    <dgm:pt modelId="{640076BC-F157-41A4-B903-6EFD85720868}" type="pres">
      <dgm:prSet presAssocID="{508295E7-349A-45B7-AD50-C647CD2B5F69}" presName="Name0" presStyleCnt="0">
        <dgm:presLayoutVars>
          <dgm:dir/>
          <dgm:resizeHandles val="exact"/>
        </dgm:presLayoutVars>
      </dgm:prSet>
      <dgm:spPr/>
    </dgm:pt>
    <dgm:pt modelId="{056C2143-D897-4A82-8EE9-DFD4ABE98C42}" type="pres">
      <dgm:prSet presAssocID="{10090707-CD06-4078-A57E-AC7F62227091}" presName="parTxOnly" presStyleLbl="node1" presStyleIdx="0" presStyleCnt="3">
        <dgm:presLayoutVars>
          <dgm:bulletEnabled val="1"/>
        </dgm:presLayoutVars>
      </dgm:prSet>
      <dgm:spPr/>
      <dgm:t>
        <a:bodyPr/>
        <a:lstStyle/>
        <a:p>
          <a:endParaRPr lang="pl-PL"/>
        </a:p>
      </dgm:t>
    </dgm:pt>
    <dgm:pt modelId="{6DC2F7FE-EE77-4D22-9AFF-DCF55937A20E}" type="pres">
      <dgm:prSet presAssocID="{86072EBE-3ABC-47B2-93F6-3061BC524484}" presName="parSpace" presStyleCnt="0"/>
      <dgm:spPr/>
    </dgm:pt>
    <dgm:pt modelId="{DB75D9E8-2CE5-4D97-8926-EB5C3282839C}" type="pres">
      <dgm:prSet presAssocID="{65E27278-C013-499F-A7CA-A9F4EAAD439D}" presName="parTxOnly" presStyleLbl="node1" presStyleIdx="1" presStyleCnt="3" custLinFactNeighborX="2163" custLinFactNeighborY="-342">
        <dgm:presLayoutVars>
          <dgm:bulletEnabled val="1"/>
        </dgm:presLayoutVars>
      </dgm:prSet>
      <dgm:spPr/>
      <dgm:t>
        <a:bodyPr/>
        <a:lstStyle/>
        <a:p>
          <a:endParaRPr lang="pl-PL"/>
        </a:p>
      </dgm:t>
    </dgm:pt>
    <dgm:pt modelId="{3FF6DD23-89F1-4F73-A873-8D8A1CC09F9A}" type="pres">
      <dgm:prSet presAssocID="{7930B53B-27D3-4FF2-9154-28C2786A40C0}" presName="parSpace" presStyleCnt="0"/>
      <dgm:spPr/>
    </dgm:pt>
    <dgm:pt modelId="{48E53B78-5734-4246-8D43-72512A8102BC}" type="pres">
      <dgm:prSet presAssocID="{5D32E423-DBD5-461E-BD81-586E47F02F23}" presName="parTxOnly" presStyleLbl="node1" presStyleIdx="2" presStyleCnt="3">
        <dgm:presLayoutVars>
          <dgm:bulletEnabled val="1"/>
        </dgm:presLayoutVars>
      </dgm:prSet>
      <dgm:spPr/>
      <dgm:t>
        <a:bodyPr/>
        <a:lstStyle/>
        <a:p>
          <a:endParaRPr lang="pl-PL"/>
        </a:p>
      </dgm:t>
    </dgm:pt>
  </dgm:ptLst>
  <dgm:cxnLst>
    <dgm:cxn modelId="{336203EC-D404-40D7-B76E-49093E206788}" type="presOf" srcId="{65E27278-C013-499F-A7CA-A9F4EAAD439D}" destId="{DB75D9E8-2CE5-4D97-8926-EB5C3282839C}" srcOrd="0" destOrd="0" presId="urn:microsoft.com/office/officeart/2005/8/layout/hChevron3"/>
    <dgm:cxn modelId="{509B7911-AAE8-4002-9CD9-39EE697A7D64}" srcId="{508295E7-349A-45B7-AD50-C647CD2B5F69}" destId="{5D32E423-DBD5-461E-BD81-586E47F02F23}" srcOrd="2" destOrd="0" parTransId="{25A7EAE0-9CC5-46F0-95E6-EC07A60541A4}" sibTransId="{B49A8286-0CB8-469A-8692-40BDBA107F86}"/>
    <dgm:cxn modelId="{96E6F958-86C3-4474-8F9D-EF1B6512A4BC}" srcId="{508295E7-349A-45B7-AD50-C647CD2B5F69}" destId="{65E27278-C013-499F-A7CA-A9F4EAAD439D}" srcOrd="1" destOrd="0" parTransId="{0B2DBC0D-2563-4BAC-8223-2A92FC4A6C20}" sibTransId="{7930B53B-27D3-4FF2-9154-28C2786A40C0}"/>
    <dgm:cxn modelId="{F3FB1E3B-3A1D-421D-8EE9-780965AFC2E7}" type="presOf" srcId="{5D32E423-DBD5-461E-BD81-586E47F02F23}" destId="{48E53B78-5734-4246-8D43-72512A8102BC}" srcOrd="0" destOrd="0" presId="urn:microsoft.com/office/officeart/2005/8/layout/hChevron3"/>
    <dgm:cxn modelId="{F06CB409-4F79-4595-9FB3-E755DE6D5FF0}" srcId="{508295E7-349A-45B7-AD50-C647CD2B5F69}" destId="{10090707-CD06-4078-A57E-AC7F62227091}" srcOrd="0" destOrd="0" parTransId="{F5C34208-9989-43D3-B7A1-5C1ED830C1A9}" sibTransId="{86072EBE-3ABC-47B2-93F6-3061BC524484}"/>
    <dgm:cxn modelId="{0D8612F7-9D54-479E-92A4-744BE240D030}" type="presOf" srcId="{508295E7-349A-45B7-AD50-C647CD2B5F69}" destId="{640076BC-F157-41A4-B903-6EFD85720868}" srcOrd="0" destOrd="0" presId="urn:microsoft.com/office/officeart/2005/8/layout/hChevron3"/>
    <dgm:cxn modelId="{C0BACC26-EBEF-4548-A935-CE040B9442B4}" type="presOf" srcId="{10090707-CD06-4078-A57E-AC7F62227091}" destId="{056C2143-D897-4A82-8EE9-DFD4ABE98C42}" srcOrd="0" destOrd="0" presId="urn:microsoft.com/office/officeart/2005/8/layout/hChevron3"/>
    <dgm:cxn modelId="{294C51EF-DF30-4E5C-BAAC-928044F954C1}" type="presParOf" srcId="{640076BC-F157-41A4-B903-6EFD85720868}" destId="{056C2143-D897-4A82-8EE9-DFD4ABE98C42}" srcOrd="0" destOrd="0" presId="urn:microsoft.com/office/officeart/2005/8/layout/hChevron3"/>
    <dgm:cxn modelId="{444F82CE-3AEA-4DD8-979A-58F72CFC43C4}" type="presParOf" srcId="{640076BC-F157-41A4-B903-6EFD85720868}" destId="{6DC2F7FE-EE77-4D22-9AFF-DCF55937A20E}" srcOrd="1" destOrd="0" presId="urn:microsoft.com/office/officeart/2005/8/layout/hChevron3"/>
    <dgm:cxn modelId="{1A365F5B-A975-4AA3-BA8C-A050F2414194}" type="presParOf" srcId="{640076BC-F157-41A4-B903-6EFD85720868}" destId="{DB75D9E8-2CE5-4D97-8926-EB5C3282839C}" srcOrd="2" destOrd="0" presId="urn:microsoft.com/office/officeart/2005/8/layout/hChevron3"/>
    <dgm:cxn modelId="{65DBB783-F970-4005-BCED-B278239CE4CC}" type="presParOf" srcId="{640076BC-F157-41A4-B903-6EFD85720868}" destId="{3FF6DD23-89F1-4F73-A873-8D8A1CC09F9A}" srcOrd="3" destOrd="0" presId="urn:microsoft.com/office/officeart/2005/8/layout/hChevron3"/>
    <dgm:cxn modelId="{5B18F0B9-D78C-4371-96C1-A5962429561C}" type="presParOf" srcId="{640076BC-F157-41A4-B903-6EFD85720868}" destId="{48E53B78-5734-4246-8D43-72512A8102BC}"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8A8506-E417-45F5-8738-8ED1AC9E3E9F}" type="datetimeFigureOut">
              <a:rPr lang="pl-PL" smtClean="0"/>
              <a:pPr/>
              <a:t>2018-11-14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386E45-FB55-4645-A8AC-2EDF00B13C10}" type="slidenum">
              <a:rPr lang="pl-PL" smtClean="0"/>
              <a:pPr/>
              <a:t>‹#›</a:t>
            </a:fld>
            <a:endParaRPr lang="pl-PL"/>
          </a:p>
        </p:txBody>
      </p:sp>
    </p:spTree>
    <p:extLst>
      <p:ext uri="{BB962C8B-B14F-4D97-AF65-F5344CB8AC3E}">
        <p14:creationId xmlns:p14="http://schemas.microsoft.com/office/powerpoint/2010/main" val="649399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ymbol zastępczy obrazu slajdu 1"/>
          <p:cNvSpPr>
            <a:spLocks noGrp="1" noRot="1" noChangeAspect="1" noTextEdit="1"/>
          </p:cNvSpPr>
          <p:nvPr>
            <p:ph type="sldImg"/>
          </p:nvPr>
        </p:nvSpPr>
        <p:spPr>
          <a:ln/>
        </p:spPr>
      </p:sp>
      <p:sp>
        <p:nvSpPr>
          <p:cNvPr id="114691" name="Symbol zastępczy notatek 2"/>
          <p:cNvSpPr>
            <a:spLocks noGrp="1"/>
          </p:cNvSpPr>
          <p:nvPr>
            <p:ph type="body" idx="1"/>
          </p:nvPr>
        </p:nvSpPr>
        <p:spPr>
          <a:noFill/>
          <a:ln/>
        </p:spPr>
        <p:txBody>
          <a:bodyPr/>
          <a:lstStyle/>
          <a:p>
            <a:pPr eaLnBrk="1" hangingPunct="1"/>
            <a:endParaRPr lang="pl-PL"/>
          </a:p>
        </p:txBody>
      </p:sp>
      <p:sp>
        <p:nvSpPr>
          <p:cNvPr id="124932" name="Symbol zastępczy nagłówka 3"/>
          <p:cNvSpPr>
            <a:spLocks noGrp="1"/>
          </p:cNvSpPr>
          <p:nvPr>
            <p:ph type="hdr" sz="quarter"/>
          </p:nvPr>
        </p:nvSpPr>
        <p:spPr/>
        <p:txBody>
          <a:bodyPr/>
          <a:lstStyle/>
          <a:p>
            <a:pPr>
              <a:defRPr/>
            </a:pPr>
            <a:r>
              <a:rPr lang="pl-PL"/>
              <a:t>Kariera lekarza</a:t>
            </a:r>
          </a:p>
        </p:txBody>
      </p:sp>
      <p:sp>
        <p:nvSpPr>
          <p:cNvPr id="124933" name="Symbol zastępczy daty 4"/>
          <p:cNvSpPr>
            <a:spLocks noGrp="1"/>
          </p:cNvSpPr>
          <p:nvPr>
            <p:ph type="dt" sz="quarter" idx="1"/>
          </p:nvPr>
        </p:nvSpPr>
        <p:spPr/>
        <p:txBody>
          <a:bodyPr/>
          <a:lstStyle/>
          <a:p>
            <a:pPr>
              <a:defRPr/>
            </a:pPr>
            <a:r>
              <a:rPr lang="pl-PL"/>
              <a:t>Lek. Marcin Żytkiewicz</a:t>
            </a:r>
          </a:p>
        </p:txBody>
      </p:sp>
      <p:sp>
        <p:nvSpPr>
          <p:cNvPr id="124934" name="Symbol zastępczy stopki 5"/>
          <p:cNvSpPr>
            <a:spLocks noGrp="1"/>
          </p:cNvSpPr>
          <p:nvPr>
            <p:ph type="ftr" sz="quarter" idx="4"/>
          </p:nvPr>
        </p:nvSpPr>
        <p:spPr/>
        <p:txBody>
          <a:bodyPr/>
          <a:lstStyle/>
          <a:p>
            <a:pPr>
              <a:defRPr/>
            </a:pPr>
            <a:r>
              <a:rPr lang="pl-PL"/>
              <a:t>Zdrowie Publiczne  07.04.2005</a:t>
            </a:r>
          </a:p>
        </p:txBody>
      </p:sp>
      <p:sp>
        <p:nvSpPr>
          <p:cNvPr id="124935" name="Symbol zastępczy numeru slajdu 6"/>
          <p:cNvSpPr>
            <a:spLocks noGrp="1"/>
          </p:cNvSpPr>
          <p:nvPr>
            <p:ph type="sldNum" sz="quarter" idx="5"/>
          </p:nvPr>
        </p:nvSpPr>
        <p:spPr/>
        <p:txBody>
          <a:bodyPr/>
          <a:lstStyle/>
          <a:p>
            <a:pPr>
              <a:defRPr/>
            </a:pPr>
            <a:fld id="{E6053E14-00B0-4B13-B84C-5333F50E08C1}" type="slidenum">
              <a:rPr lang="pl-PL" smtClean="0"/>
              <a:pPr>
                <a:defRPr/>
              </a:pPr>
              <a:t>74</a:t>
            </a:fld>
            <a:endParaRPr lang="pl-PL"/>
          </a:p>
        </p:txBody>
      </p:sp>
    </p:spTree>
    <p:extLst>
      <p:ext uri="{BB962C8B-B14F-4D97-AF65-F5344CB8AC3E}">
        <p14:creationId xmlns:p14="http://schemas.microsoft.com/office/powerpoint/2010/main" val="590752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ymbol zastępczy obrazu slajdu 1"/>
          <p:cNvSpPr>
            <a:spLocks noGrp="1" noRot="1" noChangeAspect="1" noTextEdit="1"/>
          </p:cNvSpPr>
          <p:nvPr>
            <p:ph type="sldImg"/>
          </p:nvPr>
        </p:nvSpPr>
        <p:spPr>
          <a:ln/>
        </p:spPr>
      </p:sp>
      <p:sp>
        <p:nvSpPr>
          <p:cNvPr id="114691" name="Symbol zastępczy notatek 2"/>
          <p:cNvSpPr>
            <a:spLocks noGrp="1"/>
          </p:cNvSpPr>
          <p:nvPr>
            <p:ph type="body" idx="1"/>
          </p:nvPr>
        </p:nvSpPr>
        <p:spPr>
          <a:noFill/>
          <a:ln/>
        </p:spPr>
        <p:txBody>
          <a:bodyPr/>
          <a:lstStyle/>
          <a:p>
            <a:pPr eaLnBrk="1" hangingPunct="1"/>
            <a:endParaRPr lang="pl-PL"/>
          </a:p>
        </p:txBody>
      </p:sp>
      <p:sp>
        <p:nvSpPr>
          <p:cNvPr id="124932" name="Symbol zastępczy nagłówka 3"/>
          <p:cNvSpPr>
            <a:spLocks noGrp="1"/>
          </p:cNvSpPr>
          <p:nvPr>
            <p:ph type="hdr" sz="quarter"/>
          </p:nvPr>
        </p:nvSpPr>
        <p:spPr/>
        <p:txBody>
          <a:bodyPr/>
          <a:lstStyle/>
          <a:p>
            <a:pPr>
              <a:defRPr/>
            </a:pPr>
            <a:r>
              <a:rPr lang="pl-PL"/>
              <a:t>Kariera lekarza</a:t>
            </a:r>
          </a:p>
        </p:txBody>
      </p:sp>
      <p:sp>
        <p:nvSpPr>
          <p:cNvPr id="124933" name="Symbol zastępczy daty 4"/>
          <p:cNvSpPr>
            <a:spLocks noGrp="1"/>
          </p:cNvSpPr>
          <p:nvPr>
            <p:ph type="dt" sz="quarter" idx="1"/>
          </p:nvPr>
        </p:nvSpPr>
        <p:spPr/>
        <p:txBody>
          <a:bodyPr/>
          <a:lstStyle/>
          <a:p>
            <a:pPr>
              <a:defRPr/>
            </a:pPr>
            <a:r>
              <a:rPr lang="pl-PL"/>
              <a:t>Lek. Marcin Żytkiewicz</a:t>
            </a:r>
          </a:p>
        </p:txBody>
      </p:sp>
      <p:sp>
        <p:nvSpPr>
          <p:cNvPr id="124934" name="Symbol zastępczy stopki 5"/>
          <p:cNvSpPr>
            <a:spLocks noGrp="1"/>
          </p:cNvSpPr>
          <p:nvPr>
            <p:ph type="ftr" sz="quarter" idx="4"/>
          </p:nvPr>
        </p:nvSpPr>
        <p:spPr/>
        <p:txBody>
          <a:bodyPr/>
          <a:lstStyle/>
          <a:p>
            <a:pPr>
              <a:defRPr/>
            </a:pPr>
            <a:r>
              <a:rPr lang="pl-PL"/>
              <a:t>Zdrowie Publiczne  07.04.2005</a:t>
            </a:r>
          </a:p>
        </p:txBody>
      </p:sp>
      <p:sp>
        <p:nvSpPr>
          <p:cNvPr id="124935" name="Symbol zastępczy numeru slajdu 6"/>
          <p:cNvSpPr>
            <a:spLocks noGrp="1"/>
          </p:cNvSpPr>
          <p:nvPr>
            <p:ph type="sldNum" sz="quarter" idx="5"/>
          </p:nvPr>
        </p:nvSpPr>
        <p:spPr/>
        <p:txBody>
          <a:bodyPr/>
          <a:lstStyle/>
          <a:p>
            <a:pPr>
              <a:defRPr/>
            </a:pPr>
            <a:fld id="{E6053E14-00B0-4B13-B84C-5333F50E08C1}" type="slidenum">
              <a:rPr lang="pl-PL" smtClean="0"/>
              <a:pPr>
                <a:defRPr/>
              </a:pPr>
              <a:t>75</a:t>
            </a:fld>
            <a:endParaRPr lang="pl-PL"/>
          </a:p>
        </p:txBody>
      </p:sp>
    </p:spTree>
    <p:extLst>
      <p:ext uri="{BB962C8B-B14F-4D97-AF65-F5344CB8AC3E}">
        <p14:creationId xmlns:p14="http://schemas.microsoft.com/office/powerpoint/2010/main" val="209753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ymbol zastępczy obrazu slajdu 1"/>
          <p:cNvSpPr>
            <a:spLocks noGrp="1" noRot="1" noChangeAspect="1" noTextEdit="1"/>
          </p:cNvSpPr>
          <p:nvPr>
            <p:ph type="sldImg"/>
          </p:nvPr>
        </p:nvSpPr>
        <p:spPr>
          <a:ln/>
        </p:spPr>
      </p:sp>
      <p:sp>
        <p:nvSpPr>
          <p:cNvPr id="114691" name="Symbol zastępczy notatek 2"/>
          <p:cNvSpPr>
            <a:spLocks noGrp="1"/>
          </p:cNvSpPr>
          <p:nvPr>
            <p:ph type="body" idx="1"/>
          </p:nvPr>
        </p:nvSpPr>
        <p:spPr>
          <a:noFill/>
          <a:ln/>
        </p:spPr>
        <p:txBody>
          <a:bodyPr/>
          <a:lstStyle/>
          <a:p>
            <a:pPr eaLnBrk="1" hangingPunct="1"/>
            <a:endParaRPr lang="pl-PL"/>
          </a:p>
        </p:txBody>
      </p:sp>
      <p:sp>
        <p:nvSpPr>
          <p:cNvPr id="124932" name="Symbol zastępczy nagłówka 3"/>
          <p:cNvSpPr>
            <a:spLocks noGrp="1"/>
          </p:cNvSpPr>
          <p:nvPr>
            <p:ph type="hdr" sz="quarter"/>
          </p:nvPr>
        </p:nvSpPr>
        <p:spPr/>
        <p:txBody>
          <a:bodyPr/>
          <a:lstStyle/>
          <a:p>
            <a:pPr>
              <a:defRPr/>
            </a:pPr>
            <a:r>
              <a:rPr lang="pl-PL"/>
              <a:t>Kariera lekarza</a:t>
            </a:r>
          </a:p>
        </p:txBody>
      </p:sp>
      <p:sp>
        <p:nvSpPr>
          <p:cNvPr id="124933" name="Symbol zastępczy daty 4"/>
          <p:cNvSpPr>
            <a:spLocks noGrp="1"/>
          </p:cNvSpPr>
          <p:nvPr>
            <p:ph type="dt" sz="quarter" idx="1"/>
          </p:nvPr>
        </p:nvSpPr>
        <p:spPr/>
        <p:txBody>
          <a:bodyPr/>
          <a:lstStyle/>
          <a:p>
            <a:pPr>
              <a:defRPr/>
            </a:pPr>
            <a:r>
              <a:rPr lang="pl-PL"/>
              <a:t>Lek. Marcin Żytkiewicz</a:t>
            </a:r>
          </a:p>
        </p:txBody>
      </p:sp>
      <p:sp>
        <p:nvSpPr>
          <p:cNvPr id="124934" name="Symbol zastępczy stopki 5"/>
          <p:cNvSpPr>
            <a:spLocks noGrp="1"/>
          </p:cNvSpPr>
          <p:nvPr>
            <p:ph type="ftr" sz="quarter" idx="4"/>
          </p:nvPr>
        </p:nvSpPr>
        <p:spPr/>
        <p:txBody>
          <a:bodyPr/>
          <a:lstStyle/>
          <a:p>
            <a:pPr>
              <a:defRPr/>
            </a:pPr>
            <a:r>
              <a:rPr lang="pl-PL"/>
              <a:t>Zdrowie Publiczne  07.04.2005</a:t>
            </a:r>
          </a:p>
        </p:txBody>
      </p:sp>
      <p:sp>
        <p:nvSpPr>
          <p:cNvPr id="124935" name="Symbol zastępczy numeru slajdu 6"/>
          <p:cNvSpPr>
            <a:spLocks noGrp="1"/>
          </p:cNvSpPr>
          <p:nvPr>
            <p:ph type="sldNum" sz="quarter" idx="5"/>
          </p:nvPr>
        </p:nvSpPr>
        <p:spPr/>
        <p:txBody>
          <a:bodyPr/>
          <a:lstStyle/>
          <a:p>
            <a:pPr>
              <a:defRPr/>
            </a:pPr>
            <a:fld id="{E6053E14-00B0-4B13-B84C-5333F50E08C1}" type="slidenum">
              <a:rPr lang="pl-PL" smtClean="0"/>
              <a:pPr>
                <a:defRPr/>
              </a:pPr>
              <a:t>76</a:t>
            </a:fld>
            <a:endParaRPr lang="pl-PL"/>
          </a:p>
        </p:txBody>
      </p:sp>
    </p:spTree>
    <p:extLst>
      <p:ext uri="{BB962C8B-B14F-4D97-AF65-F5344CB8AC3E}">
        <p14:creationId xmlns:p14="http://schemas.microsoft.com/office/powerpoint/2010/main" val="3944721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7BC6390D-FFE2-46C9-B842-0313359080E6}" type="slidenum">
              <a:rPr lang="pl-PL" smtClean="0"/>
              <a:pPr/>
              <a:t>78</a:t>
            </a:fld>
            <a:endParaRPr lang="pl-PL"/>
          </a:p>
        </p:txBody>
      </p:sp>
    </p:spTree>
    <p:extLst>
      <p:ext uri="{BB962C8B-B14F-4D97-AF65-F5344CB8AC3E}">
        <p14:creationId xmlns:p14="http://schemas.microsoft.com/office/powerpoint/2010/main" val="366563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7BC6390D-FFE2-46C9-B842-0313359080E6}" type="slidenum">
              <a:rPr lang="pl-PL" smtClean="0"/>
              <a:pPr/>
              <a:t>79</a:t>
            </a:fld>
            <a:endParaRPr lang="pl-PL"/>
          </a:p>
        </p:txBody>
      </p:sp>
    </p:spTree>
    <p:extLst>
      <p:ext uri="{BB962C8B-B14F-4D97-AF65-F5344CB8AC3E}">
        <p14:creationId xmlns:p14="http://schemas.microsoft.com/office/powerpoint/2010/main" val="1340255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7BC6390D-FFE2-46C9-B842-0313359080E6}" type="slidenum">
              <a:rPr lang="pl-PL" smtClean="0"/>
              <a:pPr/>
              <a:t>80</a:t>
            </a:fld>
            <a:endParaRPr lang="pl-PL"/>
          </a:p>
        </p:txBody>
      </p:sp>
    </p:spTree>
    <p:extLst>
      <p:ext uri="{BB962C8B-B14F-4D97-AF65-F5344CB8AC3E}">
        <p14:creationId xmlns:p14="http://schemas.microsoft.com/office/powerpoint/2010/main" val="2016008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ymbol zastępczy obrazu slajdu 1"/>
          <p:cNvSpPr>
            <a:spLocks noGrp="1" noRot="1" noChangeAspect="1" noTextEdit="1"/>
          </p:cNvSpPr>
          <p:nvPr>
            <p:ph type="sldImg"/>
          </p:nvPr>
        </p:nvSpPr>
        <p:spPr>
          <a:ln/>
        </p:spPr>
      </p:sp>
      <p:sp>
        <p:nvSpPr>
          <p:cNvPr id="114691" name="Symbol zastępczy notatek 2"/>
          <p:cNvSpPr>
            <a:spLocks noGrp="1"/>
          </p:cNvSpPr>
          <p:nvPr>
            <p:ph type="body" idx="1"/>
          </p:nvPr>
        </p:nvSpPr>
        <p:spPr>
          <a:noFill/>
          <a:ln/>
        </p:spPr>
        <p:txBody>
          <a:bodyPr/>
          <a:lstStyle/>
          <a:p>
            <a:pPr eaLnBrk="1" hangingPunct="1"/>
            <a:endParaRPr lang="pl-PL"/>
          </a:p>
        </p:txBody>
      </p:sp>
      <p:sp>
        <p:nvSpPr>
          <p:cNvPr id="124932" name="Symbol zastępczy nagłówka 3"/>
          <p:cNvSpPr>
            <a:spLocks noGrp="1"/>
          </p:cNvSpPr>
          <p:nvPr>
            <p:ph type="hdr" sz="quarter"/>
          </p:nvPr>
        </p:nvSpPr>
        <p:spPr/>
        <p:txBody>
          <a:bodyPr/>
          <a:lstStyle/>
          <a:p>
            <a:pPr>
              <a:defRPr/>
            </a:pPr>
            <a:r>
              <a:rPr lang="pl-PL"/>
              <a:t>Kariera lekarza</a:t>
            </a:r>
          </a:p>
        </p:txBody>
      </p:sp>
      <p:sp>
        <p:nvSpPr>
          <p:cNvPr id="124933" name="Symbol zastępczy daty 4"/>
          <p:cNvSpPr>
            <a:spLocks noGrp="1"/>
          </p:cNvSpPr>
          <p:nvPr>
            <p:ph type="dt" sz="quarter" idx="1"/>
          </p:nvPr>
        </p:nvSpPr>
        <p:spPr/>
        <p:txBody>
          <a:bodyPr/>
          <a:lstStyle/>
          <a:p>
            <a:pPr>
              <a:defRPr/>
            </a:pPr>
            <a:r>
              <a:rPr lang="pl-PL"/>
              <a:t>Lek. Marcin Żytkiewicz</a:t>
            </a:r>
          </a:p>
        </p:txBody>
      </p:sp>
      <p:sp>
        <p:nvSpPr>
          <p:cNvPr id="124934" name="Symbol zastępczy stopki 5"/>
          <p:cNvSpPr>
            <a:spLocks noGrp="1"/>
          </p:cNvSpPr>
          <p:nvPr>
            <p:ph type="ftr" sz="quarter" idx="4"/>
          </p:nvPr>
        </p:nvSpPr>
        <p:spPr/>
        <p:txBody>
          <a:bodyPr/>
          <a:lstStyle/>
          <a:p>
            <a:pPr>
              <a:defRPr/>
            </a:pPr>
            <a:r>
              <a:rPr lang="pl-PL"/>
              <a:t>Zdrowie Publiczne  07.04.2005</a:t>
            </a:r>
          </a:p>
        </p:txBody>
      </p:sp>
      <p:sp>
        <p:nvSpPr>
          <p:cNvPr id="124935" name="Symbol zastępczy numeru slajdu 6"/>
          <p:cNvSpPr>
            <a:spLocks noGrp="1"/>
          </p:cNvSpPr>
          <p:nvPr>
            <p:ph type="sldNum" sz="quarter" idx="5"/>
          </p:nvPr>
        </p:nvSpPr>
        <p:spPr/>
        <p:txBody>
          <a:bodyPr/>
          <a:lstStyle/>
          <a:p>
            <a:pPr>
              <a:defRPr/>
            </a:pPr>
            <a:fld id="{E6053E14-00B0-4B13-B84C-5333F50E08C1}" type="slidenum">
              <a:rPr lang="pl-PL" smtClean="0"/>
              <a:pPr>
                <a:defRPr/>
              </a:pPr>
              <a:t>81</a:t>
            </a:fld>
            <a:endParaRPr lang="pl-PL"/>
          </a:p>
        </p:txBody>
      </p:sp>
    </p:spTree>
    <p:extLst>
      <p:ext uri="{BB962C8B-B14F-4D97-AF65-F5344CB8AC3E}">
        <p14:creationId xmlns:p14="http://schemas.microsoft.com/office/powerpoint/2010/main" val="3658783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ymbol zastępczy obrazu slajdu 1"/>
          <p:cNvSpPr>
            <a:spLocks noGrp="1" noRot="1" noChangeAspect="1" noTextEdit="1"/>
          </p:cNvSpPr>
          <p:nvPr>
            <p:ph type="sldImg"/>
          </p:nvPr>
        </p:nvSpPr>
        <p:spPr>
          <a:ln/>
        </p:spPr>
      </p:sp>
      <p:sp>
        <p:nvSpPr>
          <p:cNvPr id="114691" name="Symbol zastępczy notatek 2"/>
          <p:cNvSpPr>
            <a:spLocks noGrp="1"/>
          </p:cNvSpPr>
          <p:nvPr>
            <p:ph type="body" idx="1"/>
          </p:nvPr>
        </p:nvSpPr>
        <p:spPr>
          <a:noFill/>
          <a:ln/>
        </p:spPr>
        <p:txBody>
          <a:bodyPr/>
          <a:lstStyle/>
          <a:p>
            <a:pPr eaLnBrk="1" hangingPunct="1"/>
            <a:endParaRPr lang="pl-PL"/>
          </a:p>
        </p:txBody>
      </p:sp>
      <p:sp>
        <p:nvSpPr>
          <p:cNvPr id="124932" name="Symbol zastępczy nagłówka 3"/>
          <p:cNvSpPr>
            <a:spLocks noGrp="1"/>
          </p:cNvSpPr>
          <p:nvPr>
            <p:ph type="hdr" sz="quarter"/>
          </p:nvPr>
        </p:nvSpPr>
        <p:spPr/>
        <p:txBody>
          <a:bodyPr/>
          <a:lstStyle/>
          <a:p>
            <a:pPr>
              <a:defRPr/>
            </a:pPr>
            <a:r>
              <a:rPr lang="pl-PL"/>
              <a:t>Kariera lekarza</a:t>
            </a:r>
          </a:p>
        </p:txBody>
      </p:sp>
      <p:sp>
        <p:nvSpPr>
          <p:cNvPr id="124933" name="Symbol zastępczy daty 4"/>
          <p:cNvSpPr>
            <a:spLocks noGrp="1"/>
          </p:cNvSpPr>
          <p:nvPr>
            <p:ph type="dt" sz="quarter" idx="1"/>
          </p:nvPr>
        </p:nvSpPr>
        <p:spPr/>
        <p:txBody>
          <a:bodyPr/>
          <a:lstStyle/>
          <a:p>
            <a:pPr>
              <a:defRPr/>
            </a:pPr>
            <a:r>
              <a:rPr lang="pl-PL"/>
              <a:t>Lek. Marcin Żytkiewicz</a:t>
            </a:r>
          </a:p>
        </p:txBody>
      </p:sp>
      <p:sp>
        <p:nvSpPr>
          <p:cNvPr id="124934" name="Symbol zastępczy stopki 5"/>
          <p:cNvSpPr>
            <a:spLocks noGrp="1"/>
          </p:cNvSpPr>
          <p:nvPr>
            <p:ph type="ftr" sz="quarter" idx="4"/>
          </p:nvPr>
        </p:nvSpPr>
        <p:spPr/>
        <p:txBody>
          <a:bodyPr/>
          <a:lstStyle/>
          <a:p>
            <a:pPr>
              <a:defRPr/>
            </a:pPr>
            <a:r>
              <a:rPr lang="pl-PL"/>
              <a:t>Zdrowie Publiczne  07.04.2005</a:t>
            </a:r>
          </a:p>
        </p:txBody>
      </p:sp>
      <p:sp>
        <p:nvSpPr>
          <p:cNvPr id="124935" name="Symbol zastępczy numeru slajdu 6"/>
          <p:cNvSpPr>
            <a:spLocks noGrp="1"/>
          </p:cNvSpPr>
          <p:nvPr>
            <p:ph type="sldNum" sz="quarter" idx="5"/>
          </p:nvPr>
        </p:nvSpPr>
        <p:spPr/>
        <p:txBody>
          <a:bodyPr/>
          <a:lstStyle/>
          <a:p>
            <a:pPr>
              <a:defRPr/>
            </a:pPr>
            <a:fld id="{E6053E14-00B0-4B13-B84C-5333F50E08C1}" type="slidenum">
              <a:rPr lang="pl-PL" smtClean="0"/>
              <a:pPr>
                <a:defRPr/>
              </a:pPr>
              <a:t>83</a:t>
            </a:fld>
            <a:endParaRPr lang="pl-PL"/>
          </a:p>
        </p:txBody>
      </p:sp>
    </p:spTree>
    <p:extLst>
      <p:ext uri="{BB962C8B-B14F-4D97-AF65-F5344CB8AC3E}">
        <p14:creationId xmlns:p14="http://schemas.microsoft.com/office/powerpoint/2010/main" val="3860065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ymbol zastępczy obrazu slajdu 1"/>
          <p:cNvSpPr>
            <a:spLocks noGrp="1" noRot="1" noChangeAspect="1" noTextEdit="1"/>
          </p:cNvSpPr>
          <p:nvPr>
            <p:ph type="sldImg"/>
          </p:nvPr>
        </p:nvSpPr>
        <p:spPr>
          <a:ln/>
        </p:spPr>
      </p:sp>
      <p:sp>
        <p:nvSpPr>
          <p:cNvPr id="114691" name="Symbol zastępczy notatek 2"/>
          <p:cNvSpPr>
            <a:spLocks noGrp="1"/>
          </p:cNvSpPr>
          <p:nvPr>
            <p:ph type="body" idx="1"/>
          </p:nvPr>
        </p:nvSpPr>
        <p:spPr>
          <a:noFill/>
          <a:ln/>
        </p:spPr>
        <p:txBody>
          <a:bodyPr/>
          <a:lstStyle/>
          <a:p>
            <a:pPr eaLnBrk="1" hangingPunct="1"/>
            <a:endParaRPr lang="pl-PL"/>
          </a:p>
        </p:txBody>
      </p:sp>
      <p:sp>
        <p:nvSpPr>
          <p:cNvPr id="124932" name="Symbol zastępczy nagłówka 3"/>
          <p:cNvSpPr>
            <a:spLocks noGrp="1"/>
          </p:cNvSpPr>
          <p:nvPr>
            <p:ph type="hdr" sz="quarter"/>
          </p:nvPr>
        </p:nvSpPr>
        <p:spPr/>
        <p:txBody>
          <a:bodyPr/>
          <a:lstStyle/>
          <a:p>
            <a:pPr>
              <a:defRPr/>
            </a:pPr>
            <a:r>
              <a:rPr lang="pl-PL"/>
              <a:t>Kariera lekarza</a:t>
            </a:r>
          </a:p>
        </p:txBody>
      </p:sp>
      <p:sp>
        <p:nvSpPr>
          <p:cNvPr id="124933" name="Symbol zastępczy daty 4"/>
          <p:cNvSpPr>
            <a:spLocks noGrp="1"/>
          </p:cNvSpPr>
          <p:nvPr>
            <p:ph type="dt" sz="quarter" idx="1"/>
          </p:nvPr>
        </p:nvSpPr>
        <p:spPr/>
        <p:txBody>
          <a:bodyPr/>
          <a:lstStyle/>
          <a:p>
            <a:pPr>
              <a:defRPr/>
            </a:pPr>
            <a:r>
              <a:rPr lang="pl-PL"/>
              <a:t>Lek. Marcin Żytkiewicz</a:t>
            </a:r>
          </a:p>
        </p:txBody>
      </p:sp>
      <p:sp>
        <p:nvSpPr>
          <p:cNvPr id="124934" name="Symbol zastępczy stopki 5"/>
          <p:cNvSpPr>
            <a:spLocks noGrp="1"/>
          </p:cNvSpPr>
          <p:nvPr>
            <p:ph type="ftr" sz="quarter" idx="4"/>
          </p:nvPr>
        </p:nvSpPr>
        <p:spPr/>
        <p:txBody>
          <a:bodyPr/>
          <a:lstStyle/>
          <a:p>
            <a:pPr>
              <a:defRPr/>
            </a:pPr>
            <a:r>
              <a:rPr lang="pl-PL"/>
              <a:t>Zdrowie Publiczne  07.04.2005</a:t>
            </a:r>
          </a:p>
        </p:txBody>
      </p:sp>
      <p:sp>
        <p:nvSpPr>
          <p:cNvPr id="124935" name="Symbol zastępczy numeru slajdu 6"/>
          <p:cNvSpPr>
            <a:spLocks noGrp="1"/>
          </p:cNvSpPr>
          <p:nvPr>
            <p:ph type="sldNum" sz="quarter" idx="5"/>
          </p:nvPr>
        </p:nvSpPr>
        <p:spPr/>
        <p:txBody>
          <a:bodyPr/>
          <a:lstStyle/>
          <a:p>
            <a:pPr>
              <a:defRPr/>
            </a:pPr>
            <a:fld id="{E6053E14-00B0-4B13-B84C-5333F50E08C1}" type="slidenum">
              <a:rPr lang="pl-PL" smtClean="0"/>
              <a:pPr>
                <a:defRPr/>
              </a:pPr>
              <a:t>84</a:t>
            </a:fld>
            <a:endParaRPr lang="pl-PL"/>
          </a:p>
        </p:txBody>
      </p:sp>
    </p:spTree>
    <p:extLst>
      <p:ext uri="{BB962C8B-B14F-4D97-AF65-F5344CB8AC3E}">
        <p14:creationId xmlns:p14="http://schemas.microsoft.com/office/powerpoint/2010/main" val="364519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5D1D494-1AA7-4A3B-9D85-FCA689630C95}" type="datetimeFigureOut">
              <a:rPr lang="pl-PL" smtClean="0"/>
              <a:pPr/>
              <a:t>2018-11-14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57A7961-F414-4FC2-A1FF-1537A92AE379}"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5D1D494-1AA7-4A3B-9D85-FCA689630C95}" type="datetimeFigureOut">
              <a:rPr lang="pl-PL" smtClean="0"/>
              <a:pPr/>
              <a:t>2018-11-14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57A7961-F414-4FC2-A1FF-1537A92AE379}"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5D1D494-1AA7-4A3B-9D85-FCA689630C95}" type="datetimeFigureOut">
              <a:rPr lang="pl-PL" smtClean="0"/>
              <a:pPr/>
              <a:t>2018-11-14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57A7961-F414-4FC2-A1FF-1537A92AE379}"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5D1D494-1AA7-4A3B-9D85-FCA689630C95}" type="datetimeFigureOut">
              <a:rPr lang="pl-PL" smtClean="0"/>
              <a:pPr/>
              <a:t>2018-11-14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57A7961-F414-4FC2-A1FF-1537A92AE379}"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B5D1D494-1AA7-4A3B-9D85-FCA689630C95}" type="datetimeFigureOut">
              <a:rPr lang="pl-PL" smtClean="0"/>
              <a:pPr/>
              <a:t>2018-11-14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57A7961-F414-4FC2-A1FF-1537A92AE379}"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5D1D494-1AA7-4A3B-9D85-FCA689630C95}" type="datetimeFigureOut">
              <a:rPr lang="pl-PL" smtClean="0"/>
              <a:pPr/>
              <a:t>2018-11-14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57A7961-F414-4FC2-A1FF-1537A92AE379}"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5D1D494-1AA7-4A3B-9D85-FCA689630C95}" type="datetimeFigureOut">
              <a:rPr lang="pl-PL" smtClean="0"/>
              <a:pPr/>
              <a:t>2018-11-14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57A7961-F414-4FC2-A1FF-1537A92AE379}"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5D1D494-1AA7-4A3B-9D85-FCA689630C95}" type="datetimeFigureOut">
              <a:rPr lang="pl-PL" smtClean="0"/>
              <a:pPr/>
              <a:t>2018-11-14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57A7961-F414-4FC2-A1FF-1537A92AE379}"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5D1D494-1AA7-4A3B-9D85-FCA689630C95}" type="datetimeFigureOut">
              <a:rPr lang="pl-PL" smtClean="0"/>
              <a:pPr/>
              <a:t>2018-11-14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57A7961-F414-4FC2-A1FF-1537A92AE379}"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5D1D494-1AA7-4A3B-9D85-FCA689630C95}" type="datetimeFigureOut">
              <a:rPr lang="pl-PL" smtClean="0"/>
              <a:pPr/>
              <a:t>2018-11-14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57A7961-F414-4FC2-A1FF-1537A92AE379}"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5D1D494-1AA7-4A3B-9D85-FCA689630C95}" type="datetimeFigureOut">
              <a:rPr lang="pl-PL" smtClean="0"/>
              <a:pPr/>
              <a:t>2018-11-14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57A7961-F414-4FC2-A1FF-1537A92AE379}"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1D494-1AA7-4A3B-9D85-FCA689630C95}" type="datetimeFigureOut">
              <a:rPr lang="pl-PL" smtClean="0"/>
              <a:pPr/>
              <a:t>2018-11-14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A7961-F414-4FC2-A1FF-1537A92AE379}"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skladki@wil.org.pl"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nfz-poznan.pl/recepty/"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928662" y="344894"/>
            <a:ext cx="7355160" cy="940966"/>
          </a:xfrm>
        </p:spPr>
        <p:txBody>
          <a:bodyPr/>
          <a:lstStyle/>
          <a:p>
            <a:r>
              <a:rPr lang="pl-PL" b="1" spc="300" dirty="0">
                <a:solidFill>
                  <a:schemeClr val="accent2">
                    <a:lumMod val="50000"/>
                  </a:schemeClr>
                </a:solidFill>
                <a:effectLst>
                  <a:outerShdw blurRad="38100" dist="38100" dir="2700000" algn="tl">
                    <a:srgbClr val="000000">
                      <a:alpha val="43137"/>
                    </a:srgbClr>
                  </a:outerShdw>
                </a:effectLst>
              </a:rPr>
              <a:t>REZYDENTURA</a:t>
            </a:r>
          </a:p>
        </p:txBody>
      </p:sp>
      <p:sp>
        <p:nvSpPr>
          <p:cNvPr id="3" name="Symbol zastępczy zawartości 2"/>
          <p:cNvSpPr>
            <a:spLocks noGrp="1"/>
          </p:cNvSpPr>
          <p:nvPr>
            <p:ph idx="1"/>
          </p:nvPr>
        </p:nvSpPr>
        <p:spPr>
          <a:xfrm>
            <a:off x="0" y="1256790"/>
            <a:ext cx="8929718" cy="3672408"/>
          </a:xfrm>
        </p:spPr>
        <p:txBody>
          <a:bodyPr>
            <a:normAutofit/>
          </a:bodyPr>
          <a:lstStyle/>
          <a:p>
            <a:pPr marL="514350" indent="-514350" algn="just">
              <a:buNone/>
            </a:pPr>
            <a:r>
              <a:rPr lang="pl-PL" dirty="0">
                <a:solidFill>
                  <a:schemeClr val="accent2">
                    <a:lumMod val="75000"/>
                  </a:schemeClr>
                </a:solidFill>
              </a:rPr>
              <a:t>		</a:t>
            </a:r>
            <a:r>
              <a:rPr lang="pl-PL" sz="2600" dirty="0">
                <a:solidFill>
                  <a:schemeClr val="accent2">
                    <a:lumMod val="75000"/>
                  </a:schemeClr>
                </a:solidFill>
              </a:rPr>
              <a:t>Miejsca przyznawane i opłacane przez Ministerstwo Zdrowia.</a:t>
            </a:r>
          </a:p>
          <a:p>
            <a:pPr marL="514350" indent="-514350" algn="just">
              <a:buNone/>
            </a:pPr>
            <a:r>
              <a:rPr lang="pl-PL" sz="2600" dirty="0">
                <a:solidFill>
                  <a:schemeClr val="accent2">
                    <a:lumMod val="75000"/>
                  </a:schemeClr>
                </a:solidFill>
              </a:rPr>
              <a:t>		Zgodnie z rozporządzeniem MZ w sprawie specjalizacji lekarzy i lekarzy dentystów ilość miejsc w danym postępowaniu kwalifikacyjnym powinna pojawić się na stronie </a:t>
            </a:r>
            <a:r>
              <a:rPr lang="pl-PL" sz="2600" b="1" u="sng" dirty="0" err="1">
                <a:solidFill>
                  <a:schemeClr val="accent2">
                    <a:lumMod val="75000"/>
                  </a:schemeClr>
                </a:solidFill>
              </a:rPr>
              <a:t>www.mz.gov.pl</a:t>
            </a:r>
            <a:r>
              <a:rPr lang="pl-PL" sz="2600" dirty="0">
                <a:solidFill>
                  <a:schemeClr val="accent2">
                    <a:lumMod val="75000"/>
                  </a:schemeClr>
                </a:solidFill>
              </a:rPr>
              <a:t> na 21 dni przed rozpoczęciem postępowania.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214414" y="344894"/>
            <a:ext cx="7355160" cy="940966"/>
          </a:xfrm>
        </p:spPr>
        <p:txBody>
          <a:bodyPr/>
          <a:lstStyle/>
          <a:p>
            <a:r>
              <a:rPr lang="pl-PL" b="1" spc="300" dirty="0">
                <a:solidFill>
                  <a:schemeClr val="accent2">
                    <a:lumMod val="50000"/>
                  </a:schemeClr>
                </a:solidFill>
                <a:effectLst>
                  <a:outerShdw blurRad="38100" dist="38100" dir="2700000" algn="tl">
                    <a:srgbClr val="000000">
                      <a:alpha val="43137"/>
                    </a:srgbClr>
                  </a:outerShdw>
                </a:effectLst>
              </a:rPr>
              <a:t>TRYB POZAREZYDENCKI</a:t>
            </a:r>
          </a:p>
        </p:txBody>
      </p:sp>
      <p:sp>
        <p:nvSpPr>
          <p:cNvPr id="3" name="Symbol zastępczy zawartości 2"/>
          <p:cNvSpPr>
            <a:spLocks noGrp="1"/>
          </p:cNvSpPr>
          <p:nvPr>
            <p:ph idx="1"/>
          </p:nvPr>
        </p:nvSpPr>
        <p:spPr>
          <a:xfrm>
            <a:off x="357158" y="1685418"/>
            <a:ext cx="8572560" cy="3886722"/>
          </a:xfrm>
        </p:spPr>
        <p:txBody>
          <a:bodyPr>
            <a:normAutofit/>
          </a:bodyPr>
          <a:lstStyle/>
          <a:p>
            <a:pPr marL="514350" indent="-514350" algn="just">
              <a:buNone/>
            </a:pPr>
            <a:r>
              <a:rPr lang="pl-PL" dirty="0">
                <a:solidFill>
                  <a:schemeClr val="accent2">
                    <a:lumMod val="75000"/>
                  </a:schemeClr>
                </a:solidFill>
              </a:rPr>
              <a:t>	</a:t>
            </a:r>
            <a:r>
              <a:rPr lang="pl-PL" sz="2600" dirty="0">
                <a:solidFill>
                  <a:schemeClr val="accent2">
                    <a:lumMod val="75000"/>
                  </a:schemeClr>
                </a:solidFill>
              </a:rPr>
              <a:t>Miejsca przyznawane przez wojewodę. </a:t>
            </a:r>
          </a:p>
          <a:p>
            <a:pPr marL="514350" indent="-514350" algn="just">
              <a:buNone/>
            </a:pPr>
            <a:r>
              <a:rPr lang="pl-PL" sz="2600" dirty="0">
                <a:solidFill>
                  <a:schemeClr val="accent2">
                    <a:lumMod val="75000"/>
                  </a:schemeClr>
                </a:solidFill>
              </a:rPr>
              <a:t>		Zgodnie z rozporządzeniem MZ w sprawie specjalizacji lekarzy i lekarzy dentystów ilość miejsc w danym postępowaniu kwalifikacyjnym powinna pojawić się na stronie właściwego urzędu wojewódzkiego na 14 dni przed rozpoczęciem postępowania.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357422" y="344894"/>
            <a:ext cx="4214842" cy="940966"/>
          </a:xfrm>
        </p:spPr>
        <p:txBody>
          <a:bodyPr/>
          <a:lstStyle/>
          <a:p>
            <a:r>
              <a:rPr lang="pl-PL" b="1" spc="300" dirty="0">
                <a:solidFill>
                  <a:schemeClr val="accent2">
                    <a:lumMod val="50000"/>
                  </a:schemeClr>
                </a:solidFill>
                <a:effectLst>
                  <a:outerShdw blurRad="38100" dist="38100" dir="2700000" algn="tl">
                    <a:srgbClr val="000000">
                      <a:alpha val="43137"/>
                    </a:srgbClr>
                  </a:outerShdw>
                </a:effectLst>
              </a:rPr>
              <a:t>ETAT</a:t>
            </a:r>
          </a:p>
        </p:txBody>
      </p:sp>
      <p:sp>
        <p:nvSpPr>
          <p:cNvPr id="3" name="Symbol zastępczy zawartości 2"/>
          <p:cNvSpPr>
            <a:spLocks noGrp="1"/>
          </p:cNvSpPr>
          <p:nvPr>
            <p:ph idx="1"/>
          </p:nvPr>
        </p:nvSpPr>
        <p:spPr>
          <a:xfrm>
            <a:off x="428596" y="1756856"/>
            <a:ext cx="8319868" cy="3672408"/>
          </a:xfrm>
        </p:spPr>
        <p:txBody>
          <a:bodyPr>
            <a:normAutofit/>
          </a:bodyPr>
          <a:lstStyle/>
          <a:p>
            <a:pPr marL="514350" indent="-514350" algn="just">
              <a:buNone/>
            </a:pPr>
            <a:r>
              <a:rPr lang="pl-PL" dirty="0">
                <a:solidFill>
                  <a:schemeClr val="accent2">
                    <a:lumMod val="75000"/>
                  </a:schemeClr>
                </a:solidFill>
              </a:rPr>
              <a:t>		Odbywanie szkolenia specjalizacyjnego                 z puli miejsc </a:t>
            </a:r>
            <a:r>
              <a:rPr lang="pl-PL" dirty="0" err="1">
                <a:solidFill>
                  <a:schemeClr val="accent2">
                    <a:lumMod val="75000"/>
                  </a:schemeClr>
                </a:solidFill>
              </a:rPr>
              <a:t>pozarezydenckich</a:t>
            </a:r>
            <a:r>
              <a:rPr lang="pl-PL" dirty="0">
                <a:solidFill>
                  <a:schemeClr val="accent2">
                    <a:lumMod val="75000"/>
                  </a:schemeClr>
                </a:solidFill>
              </a:rPr>
              <a:t> na podstawie umowy o pracę w jednostce, które posiada miejsce akredytowane.</a:t>
            </a:r>
            <a:endParaRPr lang="pl-PL" sz="2600" dirty="0">
              <a:solidFill>
                <a:schemeClr val="accent2">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1538" y="344894"/>
            <a:ext cx="7355160" cy="940966"/>
          </a:xfrm>
        </p:spPr>
        <p:txBody>
          <a:bodyPr/>
          <a:lstStyle/>
          <a:p>
            <a:r>
              <a:rPr lang="pl-PL" b="1" spc="300" dirty="0">
                <a:solidFill>
                  <a:schemeClr val="accent2">
                    <a:lumMod val="50000"/>
                  </a:schemeClr>
                </a:solidFill>
                <a:effectLst>
                  <a:outerShdw blurRad="38100" dist="38100" dir="2700000" algn="tl">
                    <a:srgbClr val="000000">
                      <a:alpha val="43137"/>
                    </a:srgbClr>
                  </a:outerShdw>
                </a:effectLst>
              </a:rPr>
              <a:t>ODDELEGOWANIE</a:t>
            </a:r>
          </a:p>
        </p:txBody>
      </p:sp>
      <p:sp>
        <p:nvSpPr>
          <p:cNvPr id="3" name="Symbol zastępczy zawartości 2"/>
          <p:cNvSpPr>
            <a:spLocks noGrp="1"/>
          </p:cNvSpPr>
          <p:nvPr>
            <p:ph idx="1"/>
          </p:nvPr>
        </p:nvSpPr>
        <p:spPr>
          <a:xfrm>
            <a:off x="-142908" y="1542542"/>
            <a:ext cx="9144000" cy="3672408"/>
          </a:xfrm>
        </p:spPr>
        <p:txBody>
          <a:bodyPr>
            <a:normAutofit/>
          </a:bodyPr>
          <a:lstStyle/>
          <a:p>
            <a:pPr marL="514350" indent="-514350" algn="just">
              <a:buNone/>
            </a:pPr>
            <a:r>
              <a:rPr lang="pl-PL" dirty="0">
                <a:solidFill>
                  <a:schemeClr val="accent2">
                    <a:lumMod val="75000"/>
                  </a:schemeClr>
                </a:solidFill>
              </a:rPr>
              <a:t>		Odbywanie szkolenia specjalizacyjnego z puli </a:t>
            </a:r>
            <a:r>
              <a:rPr lang="pl-PL" dirty="0" err="1">
                <a:solidFill>
                  <a:schemeClr val="accent2">
                    <a:lumMod val="75000"/>
                  </a:schemeClr>
                </a:solidFill>
              </a:rPr>
              <a:t>pozarezydenckiej</a:t>
            </a:r>
            <a:r>
              <a:rPr lang="pl-PL" dirty="0">
                <a:solidFill>
                  <a:schemeClr val="accent2">
                    <a:lumMod val="75000"/>
                  </a:schemeClr>
                </a:solidFill>
              </a:rPr>
              <a:t> w miejscu, które posiada akredytacje na zasadzie oddelegowania z miejsca, które jest podstawową jednostką pracy (na podstawie umowy o pracę).</a:t>
            </a:r>
            <a:endParaRPr lang="pl-PL" sz="2600" dirty="0">
              <a:solidFill>
                <a:schemeClr val="accent2">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4492" y="344894"/>
            <a:ext cx="7355160" cy="940966"/>
          </a:xfrm>
        </p:spPr>
        <p:txBody>
          <a:bodyPr/>
          <a:lstStyle/>
          <a:p>
            <a:r>
              <a:rPr lang="pl-PL" b="1" spc="300" dirty="0">
                <a:solidFill>
                  <a:schemeClr val="accent2">
                    <a:lumMod val="50000"/>
                  </a:schemeClr>
                </a:solidFill>
                <a:effectLst>
                  <a:outerShdw blurRad="38100" dist="38100" dir="2700000" algn="tl">
                    <a:srgbClr val="000000">
                      <a:alpha val="43137"/>
                    </a:srgbClr>
                  </a:outerShdw>
                </a:effectLst>
              </a:rPr>
              <a:t>STUDIA DOKTORANCKIE</a:t>
            </a:r>
          </a:p>
        </p:txBody>
      </p:sp>
      <p:sp>
        <p:nvSpPr>
          <p:cNvPr id="3" name="Symbol zastępczy zawartości 2"/>
          <p:cNvSpPr>
            <a:spLocks noGrp="1"/>
          </p:cNvSpPr>
          <p:nvPr>
            <p:ph idx="1"/>
          </p:nvPr>
        </p:nvSpPr>
        <p:spPr>
          <a:xfrm>
            <a:off x="0" y="1357298"/>
            <a:ext cx="8929718" cy="3744416"/>
          </a:xfrm>
        </p:spPr>
        <p:txBody>
          <a:bodyPr>
            <a:normAutofit lnSpcReduction="10000"/>
          </a:bodyPr>
          <a:lstStyle/>
          <a:p>
            <a:pPr marL="514350" indent="-514350" algn="just">
              <a:buNone/>
            </a:pPr>
            <a:r>
              <a:rPr lang="pl-PL" dirty="0">
                <a:solidFill>
                  <a:schemeClr val="accent2">
                    <a:lumMod val="75000"/>
                  </a:schemeClr>
                </a:solidFill>
              </a:rPr>
              <a:t>	</a:t>
            </a:r>
            <a:r>
              <a:rPr lang="pl-PL" dirty="0">
                <a:solidFill>
                  <a:schemeClr val="accent2">
                    <a:lumMod val="75000"/>
                  </a:schemeClr>
                </a:solidFill>
                <a:sym typeface="Wingdings" pitchFamily="2" charset="2"/>
              </a:rPr>
              <a:t> </a:t>
            </a:r>
            <a:r>
              <a:rPr lang="pl-PL" dirty="0">
                <a:solidFill>
                  <a:schemeClr val="accent2">
                    <a:lumMod val="75000"/>
                  </a:schemeClr>
                </a:solidFill>
              </a:rPr>
              <a:t>Odbywanie szkolenia specjalizacyjnego z puli miejsc </a:t>
            </a:r>
            <a:r>
              <a:rPr lang="pl-PL" dirty="0" err="1">
                <a:solidFill>
                  <a:schemeClr val="accent2">
                    <a:lumMod val="75000"/>
                  </a:schemeClr>
                </a:solidFill>
              </a:rPr>
              <a:t>pozarezydenckich</a:t>
            </a:r>
            <a:r>
              <a:rPr lang="pl-PL" dirty="0">
                <a:solidFill>
                  <a:schemeClr val="accent2">
                    <a:lumMod val="75000"/>
                  </a:schemeClr>
                </a:solidFill>
              </a:rPr>
              <a:t> dla osób, które są studentami studiów doktoranckich. </a:t>
            </a:r>
          </a:p>
          <a:p>
            <a:pPr marL="514350" indent="-514350" algn="just">
              <a:buNone/>
            </a:pPr>
            <a:r>
              <a:rPr lang="pl-PL" dirty="0">
                <a:solidFill>
                  <a:schemeClr val="accent2">
                    <a:lumMod val="75000"/>
                  </a:schemeClr>
                </a:solidFill>
              </a:rPr>
              <a:t>	</a:t>
            </a:r>
            <a:r>
              <a:rPr lang="pl-PL" i="1" dirty="0">
                <a:solidFill>
                  <a:schemeClr val="accent2">
                    <a:lumMod val="75000"/>
                  </a:schemeClr>
                </a:solidFill>
              </a:rPr>
              <a:t>Pensja – tylko stypendium doktoranckie</a:t>
            </a:r>
          </a:p>
          <a:p>
            <a:pPr marL="514350" indent="-514350" algn="just">
              <a:buNone/>
            </a:pPr>
            <a:r>
              <a:rPr lang="pl-PL" dirty="0">
                <a:solidFill>
                  <a:schemeClr val="accent2">
                    <a:lumMod val="75000"/>
                  </a:schemeClr>
                </a:solidFill>
              </a:rPr>
              <a:t>	</a:t>
            </a:r>
            <a:r>
              <a:rPr lang="pl-PL" dirty="0">
                <a:solidFill>
                  <a:schemeClr val="accent2">
                    <a:lumMod val="75000"/>
                  </a:schemeClr>
                </a:solidFill>
                <a:sym typeface="Wingdings" pitchFamily="2" charset="2"/>
              </a:rPr>
              <a:t> </a:t>
            </a:r>
            <a:r>
              <a:rPr lang="pl-PL" dirty="0">
                <a:solidFill>
                  <a:schemeClr val="accent2">
                    <a:lumMod val="75000"/>
                  </a:schemeClr>
                </a:solidFill>
              </a:rPr>
              <a:t>Możliwe jest jednak łączenie rezydentury ze studiami doktoranckimi. </a:t>
            </a:r>
          </a:p>
          <a:p>
            <a:pPr marL="514350" indent="-514350" algn="just">
              <a:buNone/>
            </a:pPr>
            <a:r>
              <a:rPr lang="pl-PL" dirty="0">
                <a:solidFill>
                  <a:schemeClr val="accent2">
                    <a:lumMod val="75000"/>
                  </a:schemeClr>
                </a:solidFill>
              </a:rPr>
              <a:t>	</a:t>
            </a:r>
            <a:r>
              <a:rPr lang="pl-PL" i="1" dirty="0">
                <a:solidFill>
                  <a:schemeClr val="accent2">
                    <a:lumMod val="75000"/>
                  </a:schemeClr>
                </a:solidFill>
              </a:rPr>
              <a:t>Pensja: stypendium doktoranckie + rezydentura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1538" y="344894"/>
            <a:ext cx="7355160" cy="940966"/>
          </a:xfrm>
        </p:spPr>
        <p:txBody>
          <a:bodyPr>
            <a:normAutofit fontScale="90000"/>
          </a:bodyPr>
          <a:lstStyle/>
          <a:p>
            <a:r>
              <a:rPr lang="pl-PL" b="1" spc="300" dirty="0">
                <a:solidFill>
                  <a:schemeClr val="accent2">
                    <a:lumMod val="50000"/>
                  </a:schemeClr>
                </a:solidFill>
                <a:effectLst>
                  <a:outerShdw blurRad="38100" dist="38100" dir="2700000" algn="tl">
                    <a:srgbClr val="000000">
                      <a:alpha val="43137"/>
                    </a:srgbClr>
                  </a:outerShdw>
                </a:effectLst>
              </a:rPr>
              <a:t>UMOWA CYWILNO-PRAWNA</a:t>
            </a:r>
          </a:p>
        </p:txBody>
      </p:sp>
      <p:sp>
        <p:nvSpPr>
          <p:cNvPr id="3" name="Symbol zastępczy zawartości 2"/>
          <p:cNvSpPr>
            <a:spLocks noGrp="1"/>
          </p:cNvSpPr>
          <p:nvPr>
            <p:ph idx="1"/>
          </p:nvPr>
        </p:nvSpPr>
        <p:spPr>
          <a:xfrm>
            <a:off x="214282" y="1500174"/>
            <a:ext cx="8786874" cy="3214710"/>
          </a:xfrm>
        </p:spPr>
        <p:txBody>
          <a:bodyPr>
            <a:normAutofit/>
          </a:bodyPr>
          <a:lstStyle/>
          <a:p>
            <a:pPr marL="514350" indent="-514350" algn="just">
              <a:buNone/>
            </a:pPr>
            <a:r>
              <a:rPr lang="pl-PL" dirty="0">
                <a:solidFill>
                  <a:schemeClr val="accent2">
                    <a:lumMod val="75000"/>
                  </a:schemeClr>
                </a:solidFill>
              </a:rPr>
              <a:t>		Odbywanie szkolenia specjalizacyjnego z puli miejsc </a:t>
            </a:r>
            <a:r>
              <a:rPr lang="pl-PL" dirty="0" err="1">
                <a:solidFill>
                  <a:schemeClr val="accent2">
                    <a:lumMod val="75000"/>
                  </a:schemeClr>
                </a:solidFill>
              </a:rPr>
              <a:t>pozarezydenckich</a:t>
            </a:r>
            <a:r>
              <a:rPr lang="pl-PL" dirty="0">
                <a:solidFill>
                  <a:schemeClr val="accent2">
                    <a:lumMod val="75000"/>
                  </a:schemeClr>
                </a:solidFill>
              </a:rPr>
              <a:t> na podstawie umowy cywilno-prawnej (kontrakt – świadczenie usług świadczeniobiorcy, bez opłacania dni podczas których jest się na oddelegowaniu) lub umowy                 o wolontariat. </a:t>
            </a:r>
            <a:endParaRPr lang="pl-PL" sz="2600" dirty="0">
              <a:solidFill>
                <a:schemeClr val="accent2">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4492" y="344894"/>
            <a:ext cx="7355160" cy="940966"/>
          </a:xfrm>
        </p:spPr>
        <p:txBody>
          <a:bodyPr/>
          <a:lstStyle/>
          <a:p>
            <a:r>
              <a:rPr lang="pl-PL" b="1" spc="300" dirty="0">
                <a:solidFill>
                  <a:schemeClr val="accent2">
                    <a:lumMod val="50000"/>
                  </a:schemeClr>
                </a:solidFill>
                <a:effectLst>
                  <a:outerShdw blurRad="38100" dist="38100" dir="2700000" algn="tl">
                    <a:srgbClr val="000000">
                      <a:alpha val="43137"/>
                    </a:srgbClr>
                  </a:outerShdw>
                </a:effectLst>
              </a:rPr>
              <a:t>REKRUTACJA cz. 1</a:t>
            </a:r>
          </a:p>
        </p:txBody>
      </p:sp>
      <p:sp>
        <p:nvSpPr>
          <p:cNvPr id="3" name="Symbol zastępczy zawartości 2"/>
          <p:cNvSpPr>
            <a:spLocks noGrp="1"/>
          </p:cNvSpPr>
          <p:nvPr>
            <p:ph idx="1"/>
          </p:nvPr>
        </p:nvSpPr>
        <p:spPr>
          <a:xfrm>
            <a:off x="214282" y="1340768"/>
            <a:ext cx="8643998" cy="3588430"/>
          </a:xfrm>
        </p:spPr>
        <p:txBody>
          <a:bodyPr>
            <a:normAutofit/>
          </a:bodyPr>
          <a:lstStyle/>
          <a:p>
            <a:pPr marL="514350" indent="-514350" algn="just">
              <a:buNone/>
            </a:pPr>
            <a:r>
              <a:rPr lang="pl-PL" dirty="0">
                <a:solidFill>
                  <a:schemeClr val="accent2">
                    <a:lumMod val="75000"/>
                  </a:schemeClr>
                </a:solidFill>
              </a:rPr>
              <a:t>	</a:t>
            </a:r>
            <a:r>
              <a:rPr lang="pl-PL" dirty="0">
                <a:solidFill>
                  <a:schemeClr val="accent2">
                    <a:lumMod val="75000"/>
                  </a:schemeClr>
                </a:solidFill>
                <a:sym typeface="Wingdings" pitchFamily="2" charset="2"/>
              </a:rPr>
              <a:t> </a:t>
            </a:r>
            <a:r>
              <a:rPr lang="pl-PL" sz="2400" dirty="0">
                <a:solidFill>
                  <a:schemeClr val="accent2">
                    <a:lumMod val="75000"/>
                  </a:schemeClr>
                </a:solidFill>
              </a:rPr>
              <a:t>Należy wypełnić wniosek elektroniczny na stronie </a:t>
            </a:r>
            <a:r>
              <a:rPr lang="pl-PL" sz="2400" b="1" u="sng" dirty="0">
                <a:solidFill>
                  <a:schemeClr val="accent2">
                    <a:lumMod val="75000"/>
                  </a:schemeClr>
                </a:solidFill>
              </a:rPr>
              <a:t>http://wors.cmkp.edu.pl </a:t>
            </a:r>
            <a:r>
              <a:rPr lang="pl-PL" sz="2400" dirty="0">
                <a:solidFill>
                  <a:schemeClr val="accent2">
                    <a:lumMod val="75000"/>
                  </a:schemeClr>
                </a:solidFill>
              </a:rPr>
              <a:t>do 28 lutego w postępowaniu               1-31 marca oraz do 30 września w postępowaniu                              1-31 października.</a:t>
            </a:r>
          </a:p>
          <a:p>
            <a:pPr marL="514350" indent="-514350" algn="just">
              <a:buNone/>
            </a:pPr>
            <a:endParaRPr lang="pl-PL" dirty="0">
              <a:solidFill>
                <a:schemeClr val="accent2">
                  <a:lumMod val="75000"/>
                </a:schemeClr>
              </a:solidFill>
            </a:endParaRPr>
          </a:p>
        </p:txBody>
      </p:sp>
      <p:sp>
        <p:nvSpPr>
          <p:cNvPr id="4" name="Prostokąt z rogami zaokrąglonymi po przekątnej 3"/>
          <p:cNvSpPr/>
          <p:nvPr/>
        </p:nvSpPr>
        <p:spPr>
          <a:xfrm>
            <a:off x="1115616" y="3356992"/>
            <a:ext cx="6480720" cy="1512168"/>
          </a:xfrm>
          <a:prstGeom prst="round2DiagRect">
            <a:avLst/>
          </a:prstGeom>
          <a:solidFill>
            <a:schemeClr val="accent2">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pl-PL" sz="2800" b="1" cap="small" dirty="0">
                <a:solidFill>
                  <a:schemeClr val="bg1"/>
                </a:solidFill>
              </a:rPr>
              <a:t>Można złożyć dokumenty jednocześnie na tryb </a:t>
            </a:r>
            <a:r>
              <a:rPr lang="pl-PL" sz="2800" b="1" cap="small" dirty="0" err="1">
                <a:solidFill>
                  <a:schemeClr val="bg1"/>
                </a:solidFill>
              </a:rPr>
              <a:t>rezydencki</a:t>
            </a:r>
            <a:r>
              <a:rPr lang="pl-PL" sz="2800" b="1" cap="small" dirty="0">
                <a:solidFill>
                  <a:schemeClr val="bg1"/>
                </a:solidFill>
              </a:rPr>
              <a:t> jak i </a:t>
            </a:r>
            <a:r>
              <a:rPr lang="pl-PL" sz="2800" b="1" cap="small" dirty="0" err="1">
                <a:solidFill>
                  <a:schemeClr val="bg1"/>
                </a:solidFill>
              </a:rPr>
              <a:t>pozarezydencki</a:t>
            </a:r>
            <a:r>
              <a:rPr lang="pl-PL" sz="2800" b="1" cap="small" dirty="0">
                <a:solidFill>
                  <a:schemeClr val="bg1"/>
                </a:solidFill>
              </a:rPr>
              <a:t>  </a:t>
            </a:r>
            <a:r>
              <a:rPr lang="pl-PL" sz="2400" dirty="0">
                <a:solidFill>
                  <a:schemeClr val="bg1"/>
                </a:solidFill>
                <a:sym typeface="Wingdings" pitchFamily="2" charset="2"/>
              </a:rPr>
              <a:t> </a:t>
            </a:r>
            <a:r>
              <a:rPr lang="pl-PL" sz="2400" dirty="0">
                <a:solidFill>
                  <a:schemeClr val="bg1"/>
                </a:solidFill>
              </a:rPr>
              <a:t>trzeba zaznaczyć który tryb jest preferowany</a:t>
            </a:r>
            <a:endParaRPr lang="pl-PL"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4492" y="344894"/>
            <a:ext cx="7355160" cy="940966"/>
          </a:xfrm>
        </p:spPr>
        <p:txBody>
          <a:bodyPr/>
          <a:lstStyle/>
          <a:p>
            <a:r>
              <a:rPr lang="pl-PL" b="1" spc="300" dirty="0">
                <a:solidFill>
                  <a:schemeClr val="accent2">
                    <a:lumMod val="50000"/>
                  </a:schemeClr>
                </a:solidFill>
                <a:effectLst>
                  <a:outerShdw blurRad="38100" dist="38100" dir="2700000" algn="tl">
                    <a:srgbClr val="000000">
                      <a:alpha val="43137"/>
                    </a:srgbClr>
                  </a:outerShdw>
                </a:effectLst>
              </a:rPr>
              <a:t>REKRUTACJA cz. 2</a:t>
            </a:r>
          </a:p>
        </p:txBody>
      </p:sp>
      <p:sp>
        <p:nvSpPr>
          <p:cNvPr id="3" name="Symbol zastępczy zawartości 2"/>
          <p:cNvSpPr>
            <a:spLocks noGrp="1"/>
          </p:cNvSpPr>
          <p:nvPr>
            <p:ph idx="1"/>
          </p:nvPr>
        </p:nvSpPr>
        <p:spPr>
          <a:xfrm>
            <a:off x="214282" y="1626520"/>
            <a:ext cx="8643998" cy="3588430"/>
          </a:xfrm>
        </p:spPr>
        <p:txBody>
          <a:bodyPr>
            <a:normAutofit/>
          </a:bodyPr>
          <a:lstStyle/>
          <a:p>
            <a:pPr marL="514350" indent="-514350" algn="just">
              <a:buNone/>
            </a:pPr>
            <a:r>
              <a:rPr lang="pl-PL" sz="2400" dirty="0">
                <a:solidFill>
                  <a:schemeClr val="accent2">
                    <a:lumMod val="75000"/>
                  </a:schemeClr>
                </a:solidFill>
              </a:rPr>
              <a:t>	</a:t>
            </a:r>
            <a:r>
              <a:rPr lang="pl-PL" sz="2400" dirty="0">
                <a:solidFill>
                  <a:schemeClr val="accent2">
                    <a:lumMod val="75000"/>
                  </a:schemeClr>
                </a:solidFill>
                <a:sym typeface="Wingdings" pitchFamily="2" charset="2"/>
              </a:rPr>
              <a:t>  Dostarczyć do UW wraz z wymaganymi załącznikami wydrukowany wniosek do 3 dni po końcu terminu składania wniosku w formie elektronicznej.</a:t>
            </a:r>
            <a:endParaRPr lang="pl-PL" sz="2400" dirty="0">
              <a:solidFill>
                <a:schemeClr val="accent2">
                  <a:lumMod val="75000"/>
                </a:schemeClr>
              </a:solidFill>
            </a:endParaRPr>
          </a:p>
          <a:p>
            <a:pPr marL="514350" indent="-514350" algn="just">
              <a:buNone/>
            </a:pPr>
            <a:endParaRPr lang="pl-PL" dirty="0">
              <a:solidFill>
                <a:schemeClr val="accent2">
                  <a:lumMod val="75000"/>
                </a:schemeClr>
              </a:solidFill>
            </a:endParaRPr>
          </a:p>
        </p:txBody>
      </p:sp>
      <p:sp>
        <p:nvSpPr>
          <p:cNvPr id="5" name="Prostokąt z rogami zaokrąglonymi po przekątnej 4"/>
          <p:cNvSpPr/>
          <p:nvPr/>
        </p:nvSpPr>
        <p:spPr>
          <a:xfrm>
            <a:off x="5000628" y="3000372"/>
            <a:ext cx="3816424" cy="1440160"/>
          </a:xfrm>
          <a:prstGeom prst="round2DiagRect">
            <a:avLst>
              <a:gd name="adj1" fmla="val 16667"/>
              <a:gd name="adj2" fmla="val 0"/>
            </a:avLst>
          </a:prstGeom>
          <a:solidFill>
            <a:schemeClr val="accent2">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pl-PL" b="1" spc="300" dirty="0"/>
              <a:t>LISTOWNIE:</a:t>
            </a:r>
          </a:p>
          <a:p>
            <a:pPr algn="ctr"/>
            <a:r>
              <a:rPr lang="pl-PL" dirty="0"/>
              <a:t>Wielkopolski Urząd Wojewódzki </a:t>
            </a:r>
          </a:p>
          <a:p>
            <a:pPr algn="ctr"/>
            <a:r>
              <a:rPr lang="pl-PL" dirty="0"/>
              <a:t>Wydział Polityki Społecznej i Zdrowia</a:t>
            </a:r>
          </a:p>
          <a:p>
            <a:pPr algn="ctr"/>
            <a:r>
              <a:rPr lang="pl-PL" dirty="0"/>
              <a:t>al. Niepodległości  16/18</a:t>
            </a:r>
          </a:p>
          <a:p>
            <a:pPr algn="ctr"/>
            <a:r>
              <a:rPr lang="pl-PL" dirty="0"/>
              <a:t>61-713 Poznań</a:t>
            </a:r>
          </a:p>
        </p:txBody>
      </p:sp>
      <p:sp>
        <p:nvSpPr>
          <p:cNvPr id="6" name="Prostokąt z rogami zaokrąglonymi po przekątnej 5"/>
          <p:cNvSpPr/>
          <p:nvPr/>
        </p:nvSpPr>
        <p:spPr>
          <a:xfrm>
            <a:off x="214282" y="3071810"/>
            <a:ext cx="4392488" cy="1368152"/>
          </a:xfrm>
          <a:prstGeom prst="round2DiagRect">
            <a:avLst/>
          </a:prstGeom>
          <a:solidFill>
            <a:schemeClr val="accent2">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pl-PL" b="1" spc="300" dirty="0"/>
              <a:t>OSOBIŚCIE:</a:t>
            </a:r>
          </a:p>
          <a:p>
            <a:pPr algn="ctr"/>
            <a:r>
              <a:rPr lang="pl-PL" dirty="0"/>
              <a:t>Kancelaria Główna </a:t>
            </a:r>
          </a:p>
          <a:p>
            <a:pPr algn="ctr"/>
            <a:r>
              <a:rPr lang="pl-PL" dirty="0"/>
              <a:t>Wielkopolskiego Urzędu Wojewódzkiego </a:t>
            </a:r>
          </a:p>
          <a:p>
            <a:pPr algn="ctr"/>
            <a:r>
              <a:rPr lang="pl-PL" dirty="0"/>
              <a:t>al. Niepodległości  16/18</a:t>
            </a:r>
          </a:p>
          <a:p>
            <a:pPr algn="ctr"/>
            <a:r>
              <a:rPr lang="pl-PL" dirty="0"/>
              <a:t>Budynek B, </a:t>
            </a:r>
            <a:r>
              <a:rPr lang="pl-PL" dirty="0" err="1"/>
              <a:t>pok</a:t>
            </a:r>
            <a:r>
              <a:rPr lang="pl-PL" dirty="0"/>
              <a:t> 025 i 026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60040" y="692186"/>
            <a:ext cx="8604448" cy="584672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60040" y="692186"/>
            <a:ext cx="8604448" cy="5846727"/>
          </a:xfrm>
          <a:prstGeom prst="rect">
            <a:avLst/>
          </a:prstGeom>
          <a:noFill/>
          <a:ln w="9525">
            <a:noFill/>
            <a:miter lim="800000"/>
            <a:headEnd/>
            <a:tailEnd/>
          </a:ln>
        </p:spPr>
      </p:pic>
      <p:sp>
        <p:nvSpPr>
          <p:cNvPr id="7" name="Strzałka w prawo z wcięciem 6"/>
          <p:cNvSpPr/>
          <p:nvPr/>
        </p:nvSpPr>
        <p:spPr>
          <a:xfrm>
            <a:off x="1187624" y="2348880"/>
            <a:ext cx="1800200" cy="576064"/>
          </a:xfrm>
          <a:prstGeom prst="notchedRightArrow">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cap="small" dirty="0" smtClean="0">
                <a:solidFill>
                  <a:srgbClr val="FF0000"/>
                </a:solidFill>
              </a:rPr>
              <a:t>rezydentura</a:t>
            </a:r>
            <a:endParaRPr lang="pl-PL" cap="small" dirty="0">
              <a:solidFill>
                <a:srgbClr val="FF0000"/>
              </a:solidFill>
            </a:endParaRPr>
          </a:p>
        </p:txBody>
      </p:sp>
      <p:sp>
        <p:nvSpPr>
          <p:cNvPr id="8" name="Strzałka w prawo z wcięciem 7"/>
          <p:cNvSpPr/>
          <p:nvPr/>
        </p:nvSpPr>
        <p:spPr>
          <a:xfrm>
            <a:off x="1187624" y="5013176"/>
            <a:ext cx="1800200" cy="576064"/>
          </a:xfrm>
          <a:prstGeom prst="notchedRightArrow">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300" cap="small" dirty="0" smtClean="0">
                <a:solidFill>
                  <a:srgbClr val="FF0000"/>
                </a:solidFill>
              </a:rPr>
              <a:t>POZAREZYDENCKI</a:t>
            </a:r>
            <a:endParaRPr lang="pl-PL" sz="1300" cap="small"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428728" y="2143116"/>
            <a:ext cx="6215106" cy="1428760"/>
          </a:xfrm>
        </p:spPr>
        <p:txBody>
          <a:bodyPr>
            <a:normAutofit fontScale="90000"/>
          </a:bodyPr>
          <a:lstStyle/>
          <a:p>
            <a:r>
              <a:rPr lang="pl-PL" b="1" cap="small" dirty="0">
                <a:solidFill>
                  <a:srgbClr val="294F55"/>
                </a:solidFill>
              </a:rPr>
              <a:t>Staż podyplomowy </a:t>
            </a:r>
            <a:br>
              <a:rPr lang="pl-PL" b="1" cap="small" dirty="0">
                <a:solidFill>
                  <a:srgbClr val="294F55"/>
                </a:solidFill>
              </a:rPr>
            </a:br>
            <a:r>
              <a:rPr lang="pl-PL" b="1" cap="small" dirty="0">
                <a:solidFill>
                  <a:srgbClr val="294F55"/>
                </a:solidFill>
              </a:rPr>
              <a:t>i co dalej?</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00100" y="344894"/>
            <a:ext cx="7355160" cy="940966"/>
          </a:xfrm>
        </p:spPr>
        <p:txBody>
          <a:bodyPr/>
          <a:lstStyle/>
          <a:p>
            <a:r>
              <a:rPr lang="pl-PL" b="1" spc="300" dirty="0">
                <a:solidFill>
                  <a:schemeClr val="accent2">
                    <a:lumMod val="50000"/>
                  </a:schemeClr>
                </a:solidFill>
                <a:effectLst>
                  <a:outerShdw blurRad="38100" dist="38100" dir="2700000" algn="tl">
                    <a:srgbClr val="000000">
                      <a:alpha val="43137"/>
                    </a:srgbClr>
                  </a:outerShdw>
                </a:effectLst>
              </a:rPr>
              <a:t>ZAŁĄCZNIKI REZYDENTURA</a:t>
            </a:r>
          </a:p>
        </p:txBody>
      </p:sp>
      <p:sp>
        <p:nvSpPr>
          <p:cNvPr id="3" name="Symbol zastępczy zawartości 2"/>
          <p:cNvSpPr>
            <a:spLocks noGrp="1"/>
          </p:cNvSpPr>
          <p:nvPr>
            <p:ph idx="1"/>
          </p:nvPr>
        </p:nvSpPr>
        <p:spPr>
          <a:xfrm>
            <a:off x="571472" y="1214422"/>
            <a:ext cx="8176992" cy="4230802"/>
          </a:xfrm>
        </p:spPr>
        <p:txBody>
          <a:bodyPr>
            <a:normAutofit lnSpcReduction="10000"/>
          </a:bodyPr>
          <a:lstStyle/>
          <a:p>
            <a:pPr algn="just">
              <a:buNone/>
            </a:pPr>
            <a:r>
              <a:rPr lang="pl-PL" sz="2000" dirty="0">
                <a:solidFill>
                  <a:schemeClr val="accent2">
                    <a:lumMod val="75000"/>
                  </a:schemeClr>
                </a:solidFill>
                <a:sym typeface="Wingdings" pitchFamily="2" charset="2"/>
              </a:rPr>
              <a:t> </a:t>
            </a:r>
            <a:r>
              <a:rPr lang="pl-PL" sz="2400" dirty="0">
                <a:solidFill>
                  <a:schemeClr val="accent2">
                    <a:lumMod val="75000"/>
                  </a:schemeClr>
                </a:solidFill>
              </a:rPr>
              <a:t>oświadczenie, wyboru tego trybu w przypadku zakwalifikowania się  w dwóch trybach </a:t>
            </a:r>
            <a:r>
              <a:rPr lang="pl-PL" sz="1700" b="1" u="sng" dirty="0">
                <a:solidFill>
                  <a:schemeClr val="accent2">
                    <a:lumMod val="50000"/>
                  </a:schemeClr>
                </a:solidFill>
              </a:rPr>
              <a:t>https://wors.cmkp.edu.pl/pomoc/wymaganeZalaczniki </a:t>
            </a:r>
          </a:p>
          <a:p>
            <a:pPr algn="just">
              <a:buNone/>
            </a:pPr>
            <a:r>
              <a:rPr lang="pl-PL" sz="2400" dirty="0">
                <a:solidFill>
                  <a:schemeClr val="accent2">
                    <a:lumMod val="75000"/>
                  </a:schemeClr>
                </a:solidFill>
                <a:sym typeface="Wingdings" pitchFamily="2" charset="2"/>
              </a:rPr>
              <a:t> </a:t>
            </a:r>
            <a:r>
              <a:rPr lang="pl-PL" sz="2400" dirty="0">
                <a:solidFill>
                  <a:schemeClr val="accent2">
                    <a:lumMod val="75000"/>
                  </a:schemeClr>
                </a:solidFill>
              </a:rPr>
              <a:t>oświadczenie dotyczące posiadania lub nie posiadania specjalizacji I lub II stopnia lub tytułu specjalisty</a:t>
            </a:r>
          </a:p>
          <a:p>
            <a:pPr algn="just">
              <a:buNone/>
            </a:pPr>
            <a:r>
              <a:rPr lang="pl-PL" sz="2400" dirty="0">
                <a:solidFill>
                  <a:schemeClr val="accent2">
                    <a:lumMod val="75000"/>
                  </a:schemeClr>
                </a:solidFill>
                <a:sym typeface="Wingdings" pitchFamily="2" charset="2"/>
              </a:rPr>
              <a:t> </a:t>
            </a:r>
            <a:r>
              <a:rPr lang="pl-PL" sz="2400" dirty="0">
                <a:solidFill>
                  <a:schemeClr val="accent2">
                    <a:lumMod val="75000"/>
                  </a:schemeClr>
                </a:solidFill>
              </a:rPr>
              <a:t>kopię poświadczoną za zgodność z oryginałem dokumentu „Prawo wykonywania zawodu lekarza” albo „Prawo wykonywania zawodu lekarza dentysty” </a:t>
            </a:r>
            <a:r>
              <a:rPr lang="pl-PL" sz="2400" dirty="0">
                <a:solidFill>
                  <a:schemeClr val="accent2">
                    <a:lumMod val="75000"/>
                  </a:schemeClr>
                </a:solidFill>
                <a:sym typeface="Wingdings" pitchFamily="2" charset="2"/>
              </a:rPr>
              <a:t> </a:t>
            </a:r>
            <a:r>
              <a:rPr lang="pl-PL" sz="2400" dirty="0">
                <a:solidFill>
                  <a:schemeClr val="accent2">
                    <a:lumMod val="75000"/>
                  </a:schemeClr>
                </a:solidFill>
              </a:rPr>
              <a:t>poświadczoną przez WIL</a:t>
            </a:r>
          </a:p>
          <a:p>
            <a:pPr algn="just">
              <a:buNone/>
            </a:pPr>
            <a:r>
              <a:rPr lang="pl-PL" sz="2400" dirty="0">
                <a:solidFill>
                  <a:schemeClr val="accent2">
                    <a:lumMod val="75000"/>
                  </a:schemeClr>
                </a:solidFill>
                <a:sym typeface="Wingdings" pitchFamily="2" charset="2"/>
              </a:rPr>
              <a:t> </a:t>
            </a:r>
            <a:r>
              <a:rPr lang="pl-PL" sz="2400" dirty="0">
                <a:solidFill>
                  <a:schemeClr val="accent2">
                    <a:lumMod val="75000"/>
                  </a:schemeClr>
                </a:solidFill>
              </a:rPr>
              <a:t>kopię poświadczoną za zgodność z oryginałem świadectwa złożenia (LEP/LDEP) albo (LEK/LDEK) </a:t>
            </a:r>
            <a:r>
              <a:rPr lang="pl-PL" sz="2400" dirty="0">
                <a:solidFill>
                  <a:schemeClr val="accent2">
                    <a:lumMod val="75000"/>
                  </a:schemeClr>
                </a:solidFill>
                <a:sym typeface="Wingdings" pitchFamily="2" charset="2"/>
              </a:rPr>
              <a:t> poświadczoną przez notariusza</a:t>
            </a:r>
            <a:endParaRPr lang="pl-PL" sz="2400" dirty="0">
              <a:solidFill>
                <a:schemeClr val="accent2">
                  <a:lumMod val="75000"/>
                </a:schemeClr>
              </a:solidFill>
            </a:endParaRPr>
          </a:p>
          <a:p>
            <a:pPr marL="514350" indent="-514350" algn="just">
              <a:buNone/>
            </a:pPr>
            <a:endParaRPr lang="pl-PL" sz="2600" dirty="0">
              <a:solidFill>
                <a:schemeClr val="accent2">
                  <a:lumMod val="7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85720" y="368264"/>
            <a:ext cx="8606760" cy="1131910"/>
          </a:xfrm>
        </p:spPr>
        <p:txBody>
          <a:bodyPr>
            <a:normAutofit fontScale="90000"/>
          </a:bodyPr>
          <a:lstStyle/>
          <a:p>
            <a:r>
              <a:rPr lang="pl-PL" b="1" spc="300" dirty="0">
                <a:solidFill>
                  <a:schemeClr val="accent2">
                    <a:lumMod val="50000"/>
                  </a:schemeClr>
                </a:solidFill>
                <a:effectLst>
                  <a:outerShdw blurRad="38100" dist="38100" dir="2700000" algn="tl">
                    <a:srgbClr val="000000">
                      <a:alpha val="43137"/>
                    </a:srgbClr>
                  </a:outerShdw>
                </a:effectLst>
              </a:rPr>
              <a:t>ZAŁĄCZNIKI TRYB POZAREZYDENCKI cz. 1</a:t>
            </a:r>
          </a:p>
        </p:txBody>
      </p:sp>
      <p:sp>
        <p:nvSpPr>
          <p:cNvPr id="3" name="Symbol zastępczy zawartości 2"/>
          <p:cNvSpPr>
            <a:spLocks noGrp="1"/>
          </p:cNvSpPr>
          <p:nvPr>
            <p:ph idx="1"/>
          </p:nvPr>
        </p:nvSpPr>
        <p:spPr>
          <a:xfrm>
            <a:off x="571472" y="1785926"/>
            <a:ext cx="8028986" cy="3000396"/>
          </a:xfrm>
        </p:spPr>
        <p:txBody>
          <a:bodyPr>
            <a:normAutofit fontScale="70000" lnSpcReduction="20000"/>
          </a:bodyPr>
          <a:lstStyle/>
          <a:p>
            <a:pPr algn="just">
              <a:buNone/>
            </a:pPr>
            <a:r>
              <a:rPr lang="pl-PL" sz="2900" dirty="0">
                <a:solidFill>
                  <a:schemeClr val="accent2">
                    <a:lumMod val="75000"/>
                  </a:schemeClr>
                </a:solidFill>
                <a:sym typeface="Wingdings" pitchFamily="2" charset="2"/>
              </a:rPr>
              <a:t> 	</a:t>
            </a:r>
            <a:r>
              <a:rPr lang="pl-PL" sz="2900" dirty="0">
                <a:solidFill>
                  <a:schemeClr val="accent2">
                    <a:lumMod val="75000"/>
                  </a:schemeClr>
                </a:solidFill>
              </a:rPr>
              <a:t>oświadczenie, wyboru tego trybu w przypadku zakwalifikowania się  w dwóch trybach </a:t>
            </a:r>
            <a:r>
              <a:rPr lang="pl-PL" sz="2400" b="1" u="sng" dirty="0">
                <a:solidFill>
                  <a:schemeClr val="accent2">
                    <a:lumMod val="50000"/>
                  </a:schemeClr>
                </a:solidFill>
              </a:rPr>
              <a:t>https://wors.cmkp.edu.pl/pomoc/wymaganeZalaczniki </a:t>
            </a:r>
            <a:endParaRPr lang="pl-PL" sz="2900" dirty="0">
              <a:solidFill>
                <a:schemeClr val="accent2">
                  <a:lumMod val="75000"/>
                </a:schemeClr>
              </a:solidFill>
            </a:endParaRPr>
          </a:p>
          <a:p>
            <a:pPr algn="just">
              <a:buFont typeface="Wingdings"/>
              <a:buChar char="à"/>
            </a:pPr>
            <a:r>
              <a:rPr lang="pl-PL" sz="2900" dirty="0">
                <a:solidFill>
                  <a:schemeClr val="accent2">
                    <a:lumMod val="75000"/>
                  </a:schemeClr>
                </a:solidFill>
              </a:rPr>
              <a:t>oświadczenie dotyczące odbywania lub nieodbywania dotychczas oraz obecnie szkolenia specjalizacyjnego, </a:t>
            </a:r>
          </a:p>
          <a:p>
            <a:pPr algn="just">
              <a:buFont typeface="Wingdings"/>
              <a:buChar char="à"/>
            </a:pPr>
            <a:r>
              <a:rPr lang="pl-PL" sz="2900" dirty="0">
                <a:solidFill>
                  <a:schemeClr val="accent2">
                    <a:lumMod val="75000"/>
                  </a:schemeClr>
                </a:solidFill>
              </a:rPr>
              <a:t>Kopię poświadczoną za zgodność z oryginałem dokumentu „Prawo wykonywania zawodu lekarza” albo „Prawo wykonywania zawodu lekarza dentysty” </a:t>
            </a:r>
            <a:r>
              <a:rPr lang="pl-PL" sz="2900" dirty="0">
                <a:solidFill>
                  <a:schemeClr val="accent2">
                    <a:lumMod val="75000"/>
                  </a:schemeClr>
                </a:solidFill>
                <a:sym typeface="Wingdings" pitchFamily="2" charset="2"/>
              </a:rPr>
              <a:t> </a:t>
            </a:r>
            <a:r>
              <a:rPr lang="pl-PL" sz="2900" dirty="0">
                <a:solidFill>
                  <a:schemeClr val="accent2">
                    <a:lumMod val="75000"/>
                  </a:schemeClr>
                </a:solidFill>
              </a:rPr>
              <a:t>poświadczoną przez WIL</a:t>
            </a:r>
          </a:p>
          <a:p>
            <a:pPr algn="just">
              <a:buFont typeface="Wingdings"/>
              <a:buChar char="à"/>
            </a:pPr>
            <a:r>
              <a:rPr lang="pl-PL" sz="2900" dirty="0">
                <a:solidFill>
                  <a:schemeClr val="accent2">
                    <a:lumMod val="75000"/>
                  </a:schemeClr>
                </a:solidFill>
                <a:sym typeface="Wingdings" pitchFamily="2" charset="2"/>
              </a:rPr>
              <a:t> </a:t>
            </a:r>
            <a:r>
              <a:rPr lang="pl-PL" sz="2900" dirty="0">
                <a:solidFill>
                  <a:schemeClr val="accent2">
                    <a:lumMod val="75000"/>
                  </a:schemeClr>
                </a:solidFill>
              </a:rPr>
              <a:t>kopię poświadczoną za zgodność z oryginałem świadectwa złożenia (LEP/LDEP) albo (LEK/LDEK) </a:t>
            </a:r>
            <a:r>
              <a:rPr lang="pl-PL" sz="2900" dirty="0">
                <a:solidFill>
                  <a:schemeClr val="accent2">
                    <a:lumMod val="75000"/>
                  </a:schemeClr>
                </a:solidFill>
                <a:sym typeface="Wingdings" pitchFamily="2" charset="2"/>
              </a:rPr>
              <a:t> poświadczoną przez notariusza</a:t>
            </a:r>
          </a:p>
          <a:p>
            <a:pPr marL="514350" indent="-514350" algn="just">
              <a:buNone/>
            </a:pPr>
            <a:endParaRPr lang="pl-PL" sz="8000" dirty="0">
              <a:solidFill>
                <a:schemeClr val="accent2">
                  <a:lumMod val="7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85720" y="368264"/>
            <a:ext cx="8606760" cy="1131910"/>
          </a:xfrm>
        </p:spPr>
        <p:txBody>
          <a:bodyPr>
            <a:normAutofit fontScale="90000"/>
          </a:bodyPr>
          <a:lstStyle/>
          <a:p>
            <a:r>
              <a:rPr lang="pl-PL" b="1" spc="300" dirty="0">
                <a:solidFill>
                  <a:schemeClr val="accent2">
                    <a:lumMod val="50000"/>
                  </a:schemeClr>
                </a:solidFill>
                <a:effectLst>
                  <a:outerShdw blurRad="38100" dist="38100" dir="2700000" algn="tl">
                    <a:srgbClr val="000000">
                      <a:alpha val="43137"/>
                    </a:srgbClr>
                  </a:outerShdw>
                </a:effectLst>
              </a:rPr>
              <a:t>ZAŁĄCZNIKI TRYB POZAREZYDENCKI cz. 2</a:t>
            </a:r>
          </a:p>
        </p:txBody>
      </p:sp>
      <p:sp>
        <p:nvSpPr>
          <p:cNvPr id="3" name="Symbol zastępczy zawartości 2"/>
          <p:cNvSpPr>
            <a:spLocks noGrp="1"/>
          </p:cNvSpPr>
          <p:nvPr>
            <p:ph idx="1"/>
          </p:nvPr>
        </p:nvSpPr>
        <p:spPr>
          <a:xfrm>
            <a:off x="571472" y="1785926"/>
            <a:ext cx="8028986" cy="3143272"/>
          </a:xfrm>
        </p:spPr>
        <p:txBody>
          <a:bodyPr>
            <a:normAutofit fontScale="77500" lnSpcReduction="20000"/>
          </a:bodyPr>
          <a:lstStyle/>
          <a:p>
            <a:pPr algn="just">
              <a:buFont typeface="Wingdings"/>
              <a:buChar char="à"/>
            </a:pPr>
            <a:r>
              <a:rPr lang="pl-PL" sz="2900" dirty="0">
                <a:solidFill>
                  <a:schemeClr val="accent2">
                    <a:lumMod val="75000"/>
                  </a:schemeClr>
                </a:solidFill>
              </a:rPr>
              <a:t>zgodę pracodawcy na odbywanie szkolenia specjalizacyjnego           w przypadku deklaracji odbywania szkolenia specjalizacyjnego</a:t>
            </a:r>
          </a:p>
          <a:p>
            <a:pPr algn="just">
              <a:buFont typeface="Wingdings"/>
              <a:buChar char="à"/>
            </a:pPr>
            <a:r>
              <a:rPr lang="pl-PL" sz="2900" dirty="0">
                <a:solidFill>
                  <a:schemeClr val="accent2">
                    <a:lumMod val="75000"/>
                  </a:schemeClr>
                </a:solidFill>
              </a:rPr>
              <a:t>zgodę kierownika studiów doktoranckich w przypadku deklaracji odbywania szkolenia specjalizacyjnego w ramach poszerzenia zajęć programowych stacjonarnych studiów doktoranckich                      o program specjalizacji odbywanej w tej samej jednostce</a:t>
            </a:r>
          </a:p>
          <a:p>
            <a:pPr algn="just">
              <a:buFont typeface="Wingdings"/>
              <a:buChar char="à"/>
            </a:pPr>
            <a:r>
              <a:rPr lang="pl-PL" sz="2900" dirty="0">
                <a:solidFill>
                  <a:schemeClr val="accent2">
                    <a:lumMod val="75000"/>
                  </a:schemeClr>
                </a:solidFill>
              </a:rPr>
              <a:t>zaświadczenie pracodawcy o wymiarze czasu pracy oraz na jaki okres została zawarta umowa o pracę.</a:t>
            </a:r>
          </a:p>
          <a:p>
            <a:pPr marL="514350" indent="-514350" algn="just">
              <a:buNone/>
            </a:pPr>
            <a:endParaRPr lang="pl-PL" sz="8000" dirty="0">
              <a:solidFill>
                <a:schemeClr val="accent2">
                  <a:lumMod val="7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785786" y="344894"/>
            <a:ext cx="7704856" cy="940966"/>
          </a:xfrm>
        </p:spPr>
        <p:txBody>
          <a:bodyPr>
            <a:normAutofit/>
          </a:bodyPr>
          <a:lstStyle/>
          <a:p>
            <a:r>
              <a:rPr lang="pl-PL" b="1" spc="300" dirty="0">
                <a:solidFill>
                  <a:schemeClr val="accent2">
                    <a:lumMod val="50000"/>
                  </a:schemeClr>
                </a:solidFill>
                <a:effectLst>
                  <a:outerShdw blurRad="38100" dist="38100" dir="2700000" algn="tl">
                    <a:srgbClr val="000000">
                      <a:alpha val="43137"/>
                    </a:srgbClr>
                  </a:outerShdw>
                </a:effectLst>
              </a:rPr>
              <a:t>I CO DALEJ?</a:t>
            </a:r>
          </a:p>
        </p:txBody>
      </p:sp>
      <p:sp>
        <p:nvSpPr>
          <p:cNvPr id="3" name="Symbol zastępczy zawartości 2"/>
          <p:cNvSpPr>
            <a:spLocks noGrp="1"/>
          </p:cNvSpPr>
          <p:nvPr>
            <p:ph idx="1"/>
          </p:nvPr>
        </p:nvSpPr>
        <p:spPr>
          <a:xfrm>
            <a:off x="571472" y="1928802"/>
            <a:ext cx="8104984" cy="1872208"/>
          </a:xfrm>
        </p:spPr>
        <p:txBody>
          <a:bodyPr>
            <a:noAutofit/>
          </a:bodyPr>
          <a:lstStyle/>
          <a:p>
            <a:pPr algn="just">
              <a:buNone/>
            </a:pPr>
            <a:r>
              <a:rPr lang="pl-PL" sz="3000" dirty="0">
                <a:solidFill>
                  <a:schemeClr val="accent2">
                    <a:lumMod val="75000"/>
                  </a:schemeClr>
                </a:solidFill>
              </a:rPr>
              <a:t>		UW zamieszcza informację na temat osób zakwalifikowanych i niezakwalifikowanych do odbywania szkolenia specjalizacyjnego.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785786" y="344894"/>
            <a:ext cx="7704856" cy="940966"/>
          </a:xfrm>
        </p:spPr>
        <p:txBody>
          <a:bodyPr>
            <a:normAutofit/>
          </a:bodyPr>
          <a:lstStyle/>
          <a:p>
            <a:r>
              <a:rPr lang="pl-PL" b="1" spc="300" dirty="0">
                <a:solidFill>
                  <a:schemeClr val="accent2">
                    <a:lumMod val="50000"/>
                  </a:schemeClr>
                </a:solidFill>
                <a:effectLst>
                  <a:outerShdw blurRad="38100" dist="38100" dir="2700000" algn="tl">
                    <a:srgbClr val="000000">
                      <a:alpha val="43137"/>
                    </a:srgbClr>
                  </a:outerShdw>
                </a:effectLst>
              </a:rPr>
              <a:t>I CO DALEJ?</a:t>
            </a:r>
          </a:p>
        </p:txBody>
      </p:sp>
      <p:sp>
        <p:nvSpPr>
          <p:cNvPr id="3" name="Symbol zastępczy zawartości 2"/>
          <p:cNvSpPr>
            <a:spLocks noGrp="1"/>
          </p:cNvSpPr>
          <p:nvPr>
            <p:ph idx="1"/>
          </p:nvPr>
        </p:nvSpPr>
        <p:spPr>
          <a:xfrm>
            <a:off x="71438" y="1714488"/>
            <a:ext cx="8929718" cy="2659736"/>
          </a:xfrm>
        </p:spPr>
        <p:txBody>
          <a:bodyPr>
            <a:normAutofit fontScale="32500" lnSpcReduction="20000"/>
          </a:bodyPr>
          <a:lstStyle/>
          <a:p>
            <a:pPr algn="just">
              <a:buNone/>
            </a:pPr>
            <a:r>
              <a:rPr lang="pl-PL" sz="8000" dirty="0">
                <a:solidFill>
                  <a:schemeClr val="accent2">
                    <a:lumMod val="75000"/>
                  </a:schemeClr>
                </a:solidFill>
              </a:rPr>
              <a:t>		Osoby zakwalifikowane otrzymują w terminie do 15 dni od ogłoszenia listy od UW skierowanie na odbywanie szkolenia specjalizacyjnego. Następnie należy udać się do odpowiedniej jednostki. Po zaakceptowaniu wniosku przez pracodawcę oraz kierownika specjalizacji należy udać się do UW w celu otrzymania karty szkolenia specjalizacyjnego oraz indeksu wykonanych zabieg i procedur medycznych.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785786" y="344894"/>
            <a:ext cx="7704856" cy="940966"/>
          </a:xfrm>
        </p:spPr>
        <p:txBody>
          <a:bodyPr>
            <a:normAutofit/>
          </a:bodyPr>
          <a:lstStyle/>
          <a:p>
            <a:r>
              <a:rPr lang="pl-PL" b="1" spc="300" dirty="0">
                <a:solidFill>
                  <a:schemeClr val="accent2">
                    <a:lumMod val="50000"/>
                  </a:schemeClr>
                </a:solidFill>
                <a:effectLst>
                  <a:outerShdw blurRad="38100" dist="38100" dir="2700000" algn="tl">
                    <a:srgbClr val="000000">
                      <a:alpha val="43137"/>
                    </a:srgbClr>
                  </a:outerShdw>
                </a:effectLst>
              </a:rPr>
              <a:t>I CO DALEJ?</a:t>
            </a:r>
          </a:p>
        </p:txBody>
      </p:sp>
      <p:sp>
        <p:nvSpPr>
          <p:cNvPr id="7" name="Pięciokąt 6"/>
          <p:cNvSpPr/>
          <p:nvPr/>
        </p:nvSpPr>
        <p:spPr>
          <a:xfrm>
            <a:off x="571472" y="1928802"/>
            <a:ext cx="1643074" cy="789808"/>
          </a:xfrm>
          <a:prstGeom prst="homePlate">
            <a:avLst/>
          </a:prstGeom>
          <a:solidFill>
            <a:schemeClr val="accent2">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pl-PL" b="1" dirty="0">
                <a:solidFill>
                  <a:schemeClr val="accent2">
                    <a:lumMod val="50000"/>
                  </a:schemeClr>
                </a:solidFill>
              </a:rPr>
              <a:t>Skierowanie UW</a:t>
            </a:r>
          </a:p>
        </p:txBody>
      </p:sp>
      <p:sp>
        <p:nvSpPr>
          <p:cNvPr id="8" name="Prostokąt z rogami zaokrąglonymi po przekątnej 7"/>
          <p:cNvSpPr/>
          <p:nvPr/>
        </p:nvSpPr>
        <p:spPr>
          <a:xfrm>
            <a:off x="1428728" y="3357562"/>
            <a:ext cx="6480720" cy="1428760"/>
          </a:xfrm>
          <a:prstGeom prst="round2DiagRect">
            <a:avLst/>
          </a:prstGeom>
          <a:solidFill>
            <a:schemeClr val="accent2">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pl-PL" sz="2000" b="1" dirty="0"/>
              <a:t>Wydział Polityki Społecznej i Zdrowia WUW w Poznaniu</a:t>
            </a:r>
          </a:p>
          <a:p>
            <a:pPr algn="ctr"/>
            <a:r>
              <a:rPr lang="pl-PL" sz="2000" b="1" dirty="0"/>
              <a:t>Oddział Zdrowia </a:t>
            </a:r>
          </a:p>
          <a:p>
            <a:pPr algn="ctr"/>
            <a:r>
              <a:rPr lang="pl-PL" sz="2000" dirty="0"/>
              <a:t>al. Niepodległości  16/18</a:t>
            </a:r>
          </a:p>
          <a:p>
            <a:pPr algn="ctr"/>
            <a:r>
              <a:rPr lang="pl-PL" sz="2000" dirty="0"/>
              <a:t>61-713 Poznań</a:t>
            </a:r>
            <a:endParaRPr lang="pl-PL" sz="2000" b="1" dirty="0"/>
          </a:p>
        </p:txBody>
      </p:sp>
      <p:sp>
        <p:nvSpPr>
          <p:cNvPr id="9" name="Pięciokąt 8"/>
          <p:cNvSpPr/>
          <p:nvPr/>
        </p:nvSpPr>
        <p:spPr>
          <a:xfrm>
            <a:off x="2643174" y="1928802"/>
            <a:ext cx="1643074" cy="789808"/>
          </a:xfrm>
          <a:prstGeom prst="homePlate">
            <a:avLst/>
          </a:prstGeom>
          <a:solidFill>
            <a:schemeClr val="accent2">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pl-PL" b="1" dirty="0">
                <a:solidFill>
                  <a:schemeClr val="accent2">
                    <a:lumMod val="50000"/>
                  </a:schemeClr>
                </a:solidFill>
              </a:rPr>
              <a:t>Wyniki</a:t>
            </a:r>
          </a:p>
        </p:txBody>
      </p:sp>
      <p:sp>
        <p:nvSpPr>
          <p:cNvPr id="10" name="Pięciokąt 9"/>
          <p:cNvSpPr/>
          <p:nvPr/>
        </p:nvSpPr>
        <p:spPr>
          <a:xfrm>
            <a:off x="4714876" y="1924812"/>
            <a:ext cx="1643074" cy="789808"/>
          </a:xfrm>
          <a:prstGeom prst="homePlate">
            <a:avLst/>
          </a:prstGeom>
          <a:solidFill>
            <a:schemeClr val="accent2">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pl-PL" b="1" dirty="0">
                <a:solidFill>
                  <a:schemeClr val="accent2">
                    <a:lumMod val="50000"/>
                  </a:schemeClr>
                </a:solidFill>
              </a:rPr>
              <a:t>Miejsce pracy</a:t>
            </a:r>
          </a:p>
        </p:txBody>
      </p:sp>
      <p:sp>
        <p:nvSpPr>
          <p:cNvPr id="11" name="Pięciokąt 10"/>
          <p:cNvSpPr/>
          <p:nvPr/>
        </p:nvSpPr>
        <p:spPr>
          <a:xfrm>
            <a:off x="6786578" y="1924812"/>
            <a:ext cx="1643074" cy="789808"/>
          </a:xfrm>
          <a:prstGeom prst="homePlate">
            <a:avLst/>
          </a:prstGeom>
          <a:solidFill>
            <a:schemeClr val="accent2">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pl-PL" b="1" dirty="0">
                <a:solidFill>
                  <a:schemeClr val="accent2">
                    <a:lumMod val="50000"/>
                  </a:schemeClr>
                </a:solidFill>
              </a:rPr>
              <a:t>UW</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714348" y="344894"/>
            <a:ext cx="7704856" cy="940966"/>
          </a:xfrm>
        </p:spPr>
        <p:txBody>
          <a:bodyPr>
            <a:normAutofit/>
          </a:bodyPr>
          <a:lstStyle/>
          <a:p>
            <a:r>
              <a:rPr lang="pl-PL" b="1" spc="300" dirty="0">
                <a:solidFill>
                  <a:schemeClr val="accent2">
                    <a:lumMod val="50000"/>
                  </a:schemeClr>
                </a:solidFill>
                <a:effectLst>
                  <a:outerShdw blurRad="38100" dist="38100" dir="2700000" algn="tl">
                    <a:srgbClr val="000000">
                      <a:alpha val="43137"/>
                    </a:srgbClr>
                  </a:outerShdw>
                </a:effectLst>
              </a:rPr>
              <a:t>I CO DALEJ?</a:t>
            </a:r>
          </a:p>
        </p:txBody>
      </p:sp>
      <p:sp>
        <p:nvSpPr>
          <p:cNvPr id="3" name="Symbol zastępczy zawartości 2"/>
          <p:cNvSpPr>
            <a:spLocks noGrp="1"/>
          </p:cNvSpPr>
          <p:nvPr>
            <p:ph idx="1"/>
          </p:nvPr>
        </p:nvSpPr>
        <p:spPr>
          <a:xfrm>
            <a:off x="285720" y="1857364"/>
            <a:ext cx="8501122" cy="2165370"/>
          </a:xfrm>
        </p:spPr>
        <p:txBody>
          <a:bodyPr>
            <a:normAutofit fontScale="77500" lnSpcReduction="20000"/>
          </a:bodyPr>
          <a:lstStyle/>
          <a:p>
            <a:pPr algn="ctr">
              <a:buNone/>
            </a:pPr>
            <a:r>
              <a:rPr lang="pl-PL" sz="8000" dirty="0">
                <a:solidFill>
                  <a:schemeClr val="accent2">
                    <a:lumMod val="75000"/>
                  </a:schemeClr>
                </a:solidFill>
              </a:rPr>
              <a:t>	</a:t>
            </a:r>
            <a:r>
              <a:rPr lang="pl-PL" sz="4400" dirty="0">
                <a:solidFill>
                  <a:schemeClr val="accent2">
                    <a:lumMod val="75000"/>
                  </a:schemeClr>
                </a:solidFill>
              </a:rPr>
              <a:t> Od dnia 1 stycznia 2015 r. niewykorzystane miejsca szkoleniowe objęte rezydenturą dodatkowo przyznaje Minister Zdrowia, a nie jak dotychczas wojewoda.</a:t>
            </a:r>
            <a:endParaRPr lang="pl-PL" sz="8000" dirty="0">
              <a:solidFill>
                <a:schemeClr val="accent2">
                  <a:lumMod val="7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714348" y="344894"/>
            <a:ext cx="7704856" cy="940966"/>
          </a:xfrm>
        </p:spPr>
        <p:txBody>
          <a:bodyPr>
            <a:normAutofit/>
          </a:bodyPr>
          <a:lstStyle/>
          <a:p>
            <a:r>
              <a:rPr lang="pl-PL" b="1" spc="300" dirty="0">
                <a:solidFill>
                  <a:schemeClr val="accent2">
                    <a:lumMod val="50000"/>
                  </a:schemeClr>
                </a:solidFill>
                <a:effectLst>
                  <a:outerShdw blurRad="38100" dist="38100" dir="2700000" algn="tl">
                    <a:srgbClr val="000000">
                      <a:alpha val="43137"/>
                    </a:srgbClr>
                  </a:outerShdw>
                </a:effectLst>
              </a:rPr>
              <a:t>I CO DALEJ?</a:t>
            </a:r>
          </a:p>
        </p:txBody>
      </p:sp>
      <p:sp>
        <p:nvSpPr>
          <p:cNvPr id="3" name="Symbol zastępczy zawartości 2"/>
          <p:cNvSpPr>
            <a:spLocks noGrp="1"/>
          </p:cNvSpPr>
          <p:nvPr>
            <p:ph idx="1"/>
          </p:nvPr>
        </p:nvSpPr>
        <p:spPr>
          <a:xfrm>
            <a:off x="285720" y="1643050"/>
            <a:ext cx="8501122" cy="2165370"/>
          </a:xfrm>
        </p:spPr>
        <p:txBody>
          <a:bodyPr>
            <a:normAutofit fontScale="25000" lnSpcReduction="20000"/>
          </a:bodyPr>
          <a:lstStyle/>
          <a:p>
            <a:pPr algn="just">
              <a:buNone/>
            </a:pPr>
            <a:r>
              <a:rPr lang="pl-PL" sz="9600" b="1" dirty="0">
                <a:solidFill>
                  <a:schemeClr val="accent2">
                    <a:lumMod val="75000"/>
                  </a:schemeClr>
                </a:solidFill>
              </a:rPr>
              <a:t>Zgodnie z art. 16ea ustawy o zawodach lekarza i lekarza dentysty, ponownego wniosku o odbywanie rezydentury nie może złożyć lekarz, który:</a:t>
            </a:r>
          </a:p>
          <a:p>
            <a:pPr algn="just">
              <a:buFont typeface="Wingdings"/>
              <a:buChar char="à"/>
            </a:pPr>
            <a:r>
              <a:rPr lang="pl-PL" sz="9600" dirty="0">
                <a:solidFill>
                  <a:schemeClr val="accent2">
                    <a:lumMod val="75000"/>
                  </a:schemeClr>
                </a:solidFill>
              </a:rPr>
              <a:t>uzyskał potwierdzenie realizacji programu specjalizacji</a:t>
            </a:r>
          </a:p>
          <a:p>
            <a:pPr algn="just">
              <a:buFont typeface="Wingdings"/>
              <a:buChar char="à"/>
            </a:pPr>
            <a:r>
              <a:rPr lang="pl-PL" sz="9600" dirty="0">
                <a:solidFill>
                  <a:schemeClr val="accent2">
                    <a:lumMod val="75000"/>
                  </a:schemeClr>
                </a:solidFill>
              </a:rPr>
              <a:t>został zakwalifikowany do odbywania szkolenia specjalizacyjnego w trybie rezydentury (nawet jeśli jej nie podjął albo podjętą rezydenturę przerwał), z wyjątkiem przypadku, gdy posiada orzeczenie lekarskie o istnieniu przeciwwskazań do kontynuowania dotychczasowej specjalizacji.</a:t>
            </a:r>
          </a:p>
          <a:p>
            <a:pPr>
              <a:buNone/>
            </a:pPr>
            <a:endParaRPr lang="pl-PL" sz="8000" b="1" dirty="0">
              <a:solidFill>
                <a:schemeClr val="accent2">
                  <a:lumMod val="75000"/>
                </a:schemeClr>
              </a:solidFill>
            </a:endParaRPr>
          </a:p>
          <a:p>
            <a:pPr algn="just">
              <a:buNone/>
            </a:pPr>
            <a:endParaRPr lang="pl-PL" sz="8000" dirty="0">
              <a:solidFill>
                <a:schemeClr val="accent2">
                  <a:lumMod val="75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714348" y="344894"/>
            <a:ext cx="7704856" cy="940966"/>
          </a:xfrm>
        </p:spPr>
        <p:txBody>
          <a:bodyPr>
            <a:normAutofit/>
          </a:bodyPr>
          <a:lstStyle/>
          <a:p>
            <a:r>
              <a:rPr lang="pl-PL" b="1" spc="300" dirty="0">
                <a:solidFill>
                  <a:schemeClr val="accent2">
                    <a:lumMod val="50000"/>
                  </a:schemeClr>
                </a:solidFill>
                <a:effectLst>
                  <a:outerShdw blurRad="38100" dist="38100" dir="2700000" algn="tl">
                    <a:srgbClr val="000000">
                      <a:alpha val="43137"/>
                    </a:srgbClr>
                  </a:outerShdw>
                </a:effectLst>
              </a:rPr>
              <a:t>I CO DALEJ?</a:t>
            </a:r>
          </a:p>
        </p:txBody>
      </p:sp>
      <p:sp>
        <p:nvSpPr>
          <p:cNvPr id="4" name="Prostokąt zaokrąglony 3"/>
          <p:cNvSpPr/>
          <p:nvPr/>
        </p:nvSpPr>
        <p:spPr>
          <a:xfrm>
            <a:off x="785786" y="1500174"/>
            <a:ext cx="7500990" cy="1785950"/>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pl-PL" sz="2800" dirty="0">
                <a:solidFill>
                  <a:schemeClr val="accent2">
                    <a:lumMod val="75000"/>
                  </a:schemeClr>
                </a:solidFill>
              </a:rPr>
              <a:t>Po przedstawieniu orzeczenia lekarskiego lekarz może ponownie otrzymać rezydenturę, ale nie więcej niż jeden raz.</a:t>
            </a:r>
          </a:p>
        </p:txBody>
      </p:sp>
      <p:sp>
        <p:nvSpPr>
          <p:cNvPr id="5" name="Prostokąt zaokrąglony 4"/>
          <p:cNvSpPr/>
          <p:nvPr/>
        </p:nvSpPr>
        <p:spPr>
          <a:xfrm>
            <a:off x="785786" y="3643314"/>
            <a:ext cx="7572428" cy="1143008"/>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pl-PL" dirty="0">
                <a:solidFill>
                  <a:schemeClr val="accent2">
                    <a:lumMod val="75000"/>
                  </a:schemeClr>
                </a:solidFill>
              </a:rPr>
              <a:t>Zmiany dotyczą wszystkich lekarzy, w tym tych, którzy zostali zakwalifikowani do odbywania rezydentury przed dniem 1 stycznia 2015 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714348" y="344894"/>
            <a:ext cx="7704856" cy="940966"/>
          </a:xfrm>
        </p:spPr>
        <p:txBody>
          <a:bodyPr>
            <a:normAutofit/>
          </a:bodyPr>
          <a:lstStyle/>
          <a:p>
            <a:r>
              <a:rPr lang="pl-PL" b="1" spc="300" dirty="0">
                <a:solidFill>
                  <a:schemeClr val="accent2">
                    <a:lumMod val="50000"/>
                  </a:schemeClr>
                </a:solidFill>
                <a:effectLst>
                  <a:outerShdw blurRad="38100" dist="38100" dir="2700000" algn="tl">
                    <a:srgbClr val="000000">
                      <a:alpha val="43137"/>
                    </a:srgbClr>
                  </a:outerShdw>
                </a:effectLst>
              </a:rPr>
              <a:t>UWAGA!!</a:t>
            </a:r>
          </a:p>
        </p:txBody>
      </p:sp>
      <p:sp>
        <p:nvSpPr>
          <p:cNvPr id="3" name="Symbol zastępczy zawartości 2"/>
          <p:cNvSpPr>
            <a:spLocks noGrp="1"/>
          </p:cNvSpPr>
          <p:nvPr>
            <p:ph idx="1"/>
          </p:nvPr>
        </p:nvSpPr>
        <p:spPr>
          <a:xfrm>
            <a:off x="285720" y="2127726"/>
            <a:ext cx="8501122" cy="2165370"/>
          </a:xfrm>
        </p:spPr>
        <p:txBody>
          <a:bodyPr>
            <a:normAutofit fontScale="40000" lnSpcReduction="20000"/>
          </a:bodyPr>
          <a:lstStyle/>
          <a:p>
            <a:pPr algn="just">
              <a:buNone/>
            </a:pPr>
            <a:r>
              <a:rPr lang="pl-PL" sz="9600" b="1" cap="small" dirty="0">
                <a:solidFill>
                  <a:schemeClr val="accent2">
                    <a:lumMod val="50000"/>
                  </a:schemeClr>
                </a:solidFill>
              </a:rPr>
              <a:t>		Lekarz lub Lekarz Dentysta ma trzy miesiące na rozpoczęcie szkolenia specjalistycznego od dnia wyników rekrutacji.</a:t>
            </a:r>
            <a:endParaRPr lang="pl-PL" sz="8000" b="1" cap="small" dirty="0">
              <a:solidFill>
                <a:schemeClr val="accent2">
                  <a:lumMod val="50000"/>
                </a:schemeClr>
              </a:solidFill>
            </a:endParaRPr>
          </a:p>
          <a:p>
            <a:pPr algn="just">
              <a:buNone/>
            </a:pPr>
            <a:endParaRPr lang="pl-PL" sz="8000" cap="small" dirty="0">
              <a:solidFill>
                <a:schemeClr val="accent2">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43042" y="344894"/>
            <a:ext cx="5543560" cy="940966"/>
          </a:xfrm>
        </p:spPr>
        <p:txBody>
          <a:bodyPr/>
          <a:lstStyle/>
          <a:p>
            <a:r>
              <a:rPr lang="pl-PL" b="1" spc="300" dirty="0">
                <a:solidFill>
                  <a:srgbClr val="294F55"/>
                </a:solidFill>
                <a:effectLst>
                  <a:outerShdw blurRad="38100" dist="38100" dir="2700000" algn="tl">
                    <a:srgbClr val="000000">
                      <a:alpha val="43137"/>
                    </a:srgbClr>
                  </a:outerShdw>
                </a:effectLst>
              </a:rPr>
              <a:t>PO STAŻU</a:t>
            </a:r>
          </a:p>
        </p:txBody>
      </p:sp>
      <p:sp>
        <p:nvSpPr>
          <p:cNvPr id="3" name="Symbol zastępczy zawartości 2"/>
          <p:cNvSpPr>
            <a:spLocks noGrp="1"/>
          </p:cNvSpPr>
          <p:nvPr>
            <p:ph idx="1"/>
          </p:nvPr>
        </p:nvSpPr>
        <p:spPr>
          <a:xfrm>
            <a:off x="642910" y="1772816"/>
            <a:ext cx="8043890" cy="2908920"/>
          </a:xfrm>
        </p:spPr>
        <p:txBody>
          <a:bodyPr>
            <a:normAutofit/>
          </a:bodyPr>
          <a:lstStyle/>
          <a:p>
            <a:pPr marL="514350" indent="-514350">
              <a:buAutoNum type="arabicPeriod"/>
            </a:pPr>
            <a:r>
              <a:rPr lang="pl-PL" sz="2400" dirty="0" smtClean="0">
                <a:solidFill>
                  <a:srgbClr val="35676F"/>
                </a:solidFill>
              </a:rPr>
              <a:t>Prawo </a:t>
            </a:r>
            <a:r>
              <a:rPr lang="pl-PL" sz="2400" dirty="0">
                <a:solidFill>
                  <a:srgbClr val="35676F"/>
                </a:solidFill>
              </a:rPr>
              <a:t>wykonywania zawodu</a:t>
            </a:r>
          </a:p>
          <a:p>
            <a:pPr marL="514350" indent="-514350">
              <a:buAutoNum type="arabicPeriod"/>
            </a:pPr>
            <a:r>
              <a:rPr lang="pl-PL" sz="2400" dirty="0">
                <a:solidFill>
                  <a:srgbClr val="35676F"/>
                </a:solidFill>
              </a:rPr>
              <a:t>Rezydentura, czy tryb </a:t>
            </a:r>
            <a:r>
              <a:rPr lang="pl-PL" sz="2400" dirty="0" err="1" smtClean="0">
                <a:solidFill>
                  <a:srgbClr val="35676F"/>
                </a:solidFill>
              </a:rPr>
              <a:t>pozarezydencki</a:t>
            </a:r>
            <a:r>
              <a:rPr lang="pl-PL" sz="2400" dirty="0">
                <a:solidFill>
                  <a:srgbClr val="35676F"/>
                </a:solidFill>
              </a:rPr>
              <a:t>, czyli o specjalizacji słów kilka</a:t>
            </a:r>
          </a:p>
          <a:p>
            <a:pPr marL="514350" indent="-514350">
              <a:buAutoNum type="arabicPeriod"/>
            </a:pPr>
            <a:r>
              <a:rPr lang="pl-PL" sz="2400" dirty="0">
                <a:solidFill>
                  <a:srgbClr val="35676F"/>
                </a:solidFill>
              </a:rPr>
              <a:t>Działalność gospodarcza i rejestr praktyk</a:t>
            </a:r>
          </a:p>
          <a:p>
            <a:pPr marL="514350" indent="-514350">
              <a:buAutoNum type="arabicPeriod"/>
            </a:pPr>
            <a:r>
              <a:rPr lang="pl-PL" sz="2400" dirty="0">
                <a:solidFill>
                  <a:srgbClr val="35676F"/>
                </a:solidFill>
              </a:rPr>
              <a:t>ZUS ZLA oraz recepty</a:t>
            </a:r>
          </a:p>
          <a:p>
            <a:pPr marL="514350" indent="-514350">
              <a:buAutoNum type="arabicPeriod"/>
            </a:pPr>
            <a:r>
              <a:rPr lang="pl-PL" sz="2400" dirty="0">
                <a:solidFill>
                  <a:srgbClr val="35676F"/>
                </a:solidFill>
              </a:rPr>
              <a:t>Czas wolny, czyli może KML WIL</a:t>
            </a:r>
          </a:p>
          <a:p>
            <a:pPr marL="514350" indent="-514350">
              <a:buAutoNum type="arabicPeriod"/>
            </a:pPr>
            <a:endParaRPr lang="pl-PL" sz="2400" dirty="0">
              <a:solidFill>
                <a:srgbClr val="35676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643042" y="344894"/>
            <a:ext cx="5543560" cy="940966"/>
          </a:xfrm>
        </p:spPr>
        <p:txBody>
          <a:bodyPr/>
          <a:lstStyle/>
          <a:p>
            <a:r>
              <a:rPr lang="pl-PL" b="1" spc="300" dirty="0">
                <a:solidFill>
                  <a:schemeClr val="accent6">
                    <a:lumMod val="50000"/>
                  </a:schemeClr>
                </a:solidFill>
                <a:effectLst>
                  <a:outerShdw blurRad="38100" dist="38100" dir="2700000" algn="tl">
                    <a:srgbClr val="000000">
                      <a:alpha val="43137"/>
                    </a:srgbClr>
                  </a:outerShdw>
                </a:effectLst>
              </a:rPr>
              <a:t>PO STAŻU</a:t>
            </a:r>
          </a:p>
        </p:txBody>
      </p:sp>
      <p:sp>
        <p:nvSpPr>
          <p:cNvPr id="3" name="Symbol zastępczy zawartości 2"/>
          <p:cNvSpPr>
            <a:spLocks noGrp="1"/>
          </p:cNvSpPr>
          <p:nvPr>
            <p:ph idx="1"/>
          </p:nvPr>
        </p:nvSpPr>
        <p:spPr>
          <a:xfrm>
            <a:off x="642910" y="1772816"/>
            <a:ext cx="8043890" cy="2908920"/>
          </a:xfrm>
        </p:spPr>
        <p:txBody>
          <a:bodyPr>
            <a:normAutofit/>
          </a:bodyPr>
          <a:lstStyle/>
          <a:p>
            <a:pPr marL="514350" indent="-514350">
              <a:buAutoNum type="arabicPeriod"/>
            </a:pPr>
            <a:r>
              <a:rPr lang="pl-PL" sz="2400" dirty="0" smtClean="0">
                <a:solidFill>
                  <a:schemeClr val="accent6">
                    <a:lumMod val="75000"/>
                  </a:schemeClr>
                </a:solidFill>
              </a:rPr>
              <a:t>Prawo </a:t>
            </a:r>
            <a:r>
              <a:rPr lang="pl-PL" sz="2400" dirty="0">
                <a:solidFill>
                  <a:schemeClr val="accent6">
                    <a:lumMod val="75000"/>
                  </a:schemeClr>
                </a:solidFill>
              </a:rPr>
              <a:t>wykonywania zawodu</a:t>
            </a:r>
          </a:p>
          <a:p>
            <a:pPr marL="514350" indent="-514350">
              <a:buAutoNum type="arabicPeriod"/>
            </a:pPr>
            <a:r>
              <a:rPr lang="pl-PL" sz="2400" dirty="0">
                <a:solidFill>
                  <a:schemeClr val="accent6">
                    <a:lumMod val="75000"/>
                  </a:schemeClr>
                </a:solidFill>
              </a:rPr>
              <a:t>Rezydentura, czy tryb </a:t>
            </a:r>
            <a:r>
              <a:rPr lang="pl-PL" sz="2400" dirty="0" err="1">
                <a:solidFill>
                  <a:schemeClr val="accent6">
                    <a:lumMod val="75000"/>
                  </a:schemeClr>
                </a:solidFill>
              </a:rPr>
              <a:t>pozarezydnecki</a:t>
            </a:r>
            <a:r>
              <a:rPr lang="pl-PL" sz="2400" dirty="0">
                <a:solidFill>
                  <a:schemeClr val="accent6">
                    <a:lumMod val="75000"/>
                  </a:schemeClr>
                </a:solidFill>
              </a:rPr>
              <a:t>, czyli o specjalizacji słów kilka</a:t>
            </a:r>
          </a:p>
          <a:p>
            <a:pPr marL="514350" indent="-514350">
              <a:buAutoNum type="arabicPeriod"/>
            </a:pPr>
            <a:r>
              <a:rPr lang="pl-PL" sz="2400" b="1" dirty="0">
                <a:solidFill>
                  <a:schemeClr val="accent6">
                    <a:lumMod val="75000"/>
                  </a:schemeClr>
                </a:solidFill>
              </a:rPr>
              <a:t>Działalność gospodarcza i rejestr praktyk</a:t>
            </a:r>
          </a:p>
          <a:p>
            <a:pPr marL="514350" indent="-514350">
              <a:buAutoNum type="arabicPeriod"/>
            </a:pPr>
            <a:r>
              <a:rPr lang="pl-PL" sz="2400" dirty="0">
                <a:solidFill>
                  <a:schemeClr val="accent6">
                    <a:lumMod val="75000"/>
                  </a:schemeClr>
                </a:solidFill>
              </a:rPr>
              <a:t>ZUS ZLA oraz recepty</a:t>
            </a:r>
          </a:p>
          <a:p>
            <a:pPr marL="514350" indent="-514350">
              <a:buAutoNum type="arabicPeriod"/>
            </a:pPr>
            <a:r>
              <a:rPr lang="pl-PL" sz="2400" dirty="0">
                <a:solidFill>
                  <a:schemeClr val="accent6">
                    <a:lumMod val="75000"/>
                  </a:schemeClr>
                </a:solidFill>
              </a:rPr>
              <a:t>Czas wolny, czyli może KML WIL</a:t>
            </a:r>
          </a:p>
          <a:p>
            <a:pPr marL="514350" indent="-514350">
              <a:buAutoNum type="arabicPeriod"/>
            </a:pPr>
            <a:endParaRPr lang="pl-PL" sz="2400" dirty="0">
              <a:solidFill>
                <a:schemeClr val="accent6">
                  <a:lumMod val="7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4492" y="344894"/>
            <a:ext cx="7355160" cy="940966"/>
          </a:xfrm>
        </p:spPr>
        <p:txBody>
          <a:bodyPr/>
          <a:lstStyle/>
          <a:p>
            <a:r>
              <a:rPr lang="pl-PL" b="1" spc="300" dirty="0">
                <a:solidFill>
                  <a:schemeClr val="accent6">
                    <a:lumMod val="50000"/>
                  </a:schemeClr>
                </a:solidFill>
                <a:effectLst>
                  <a:outerShdw blurRad="38100" dist="38100" dir="2700000" algn="tl">
                    <a:srgbClr val="000000">
                      <a:alpha val="43137"/>
                    </a:srgbClr>
                  </a:outerShdw>
                </a:effectLst>
              </a:rPr>
              <a:t>PRAKTYKA LEKARSKA</a:t>
            </a:r>
          </a:p>
        </p:txBody>
      </p:sp>
      <p:sp>
        <p:nvSpPr>
          <p:cNvPr id="3" name="Symbol zastępczy zawartości 2"/>
          <p:cNvSpPr>
            <a:spLocks noGrp="1"/>
          </p:cNvSpPr>
          <p:nvPr>
            <p:ph idx="1"/>
          </p:nvPr>
        </p:nvSpPr>
        <p:spPr>
          <a:xfrm>
            <a:off x="1285852" y="1520212"/>
            <a:ext cx="7283152" cy="3337548"/>
          </a:xfrm>
        </p:spPr>
        <p:txBody>
          <a:bodyPr>
            <a:normAutofit lnSpcReduction="10000"/>
          </a:bodyPr>
          <a:lstStyle/>
          <a:p>
            <a:pPr marL="514350" indent="-514350">
              <a:buAutoNum type="arabicPeriod"/>
            </a:pPr>
            <a:r>
              <a:rPr lang="pl-PL" dirty="0">
                <a:solidFill>
                  <a:schemeClr val="accent6">
                    <a:lumMod val="75000"/>
                  </a:schemeClr>
                </a:solidFill>
              </a:rPr>
              <a:t>Działalność gospodarcza</a:t>
            </a:r>
          </a:p>
          <a:p>
            <a:pPr marL="514350" indent="-514350">
              <a:buAutoNum type="arabicPeriod"/>
            </a:pPr>
            <a:r>
              <a:rPr lang="pl-PL" dirty="0">
                <a:solidFill>
                  <a:schemeClr val="accent6">
                    <a:lumMod val="75000"/>
                  </a:schemeClr>
                </a:solidFill>
              </a:rPr>
              <a:t>Rejestr praktyk</a:t>
            </a:r>
          </a:p>
          <a:p>
            <a:pPr marL="514350" indent="-514350">
              <a:buAutoNum type="arabicPeriod"/>
            </a:pPr>
            <a:r>
              <a:rPr lang="pl-PL" dirty="0">
                <a:solidFill>
                  <a:schemeClr val="accent6">
                    <a:lumMod val="75000"/>
                  </a:schemeClr>
                </a:solidFill>
              </a:rPr>
              <a:t>Obowiązkowe ubezpieczenie</a:t>
            </a:r>
          </a:p>
          <a:p>
            <a:pPr marL="514350" indent="-514350">
              <a:buAutoNum type="arabicPeriod"/>
            </a:pPr>
            <a:r>
              <a:rPr lang="pl-PL" dirty="0">
                <a:solidFill>
                  <a:schemeClr val="accent6">
                    <a:lumMod val="75000"/>
                  </a:schemeClr>
                </a:solidFill>
              </a:rPr>
              <a:t>Urząd </a:t>
            </a:r>
            <a:r>
              <a:rPr lang="pl-PL" dirty="0" smtClean="0">
                <a:solidFill>
                  <a:schemeClr val="accent6">
                    <a:lumMod val="75000"/>
                  </a:schemeClr>
                </a:solidFill>
              </a:rPr>
              <a:t>Skarbowy</a:t>
            </a:r>
            <a:endParaRPr lang="pl-PL" dirty="0">
              <a:solidFill>
                <a:schemeClr val="accent6">
                  <a:lumMod val="75000"/>
                </a:schemeClr>
              </a:solidFill>
            </a:endParaRPr>
          </a:p>
          <a:p>
            <a:pPr marL="514350" indent="-514350">
              <a:buAutoNum type="arabicPeriod"/>
            </a:pPr>
            <a:r>
              <a:rPr lang="pl-PL" dirty="0">
                <a:solidFill>
                  <a:schemeClr val="accent6">
                    <a:lumMod val="75000"/>
                  </a:schemeClr>
                </a:solidFill>
              </a:rPr>
              <a:t>Obowiązki</a:t>
            </a:r>
          </a:p>
          <a:p>
            <a:pPr marL="514350" indent="-514350">
              <a:buAutoNum type="arabicPeriod"/>
            </a:pPr>
            <a:r>
              <a:rPr lang="pl-PL" dirty="0">
                <a:solidFill>
                  <a:schemeClr val="accent6">
                    <a:lumMod val="75000"/>
                  </a:schemeClr>
                </a:solidFill>
              </a:rPr>
              <a:t>Profil zaufany</a:t>
            </a:r>
          </a:p>
          <a:p>
            <a:pPr marL="514350" indent="-514350">
              <a:buNone/>
            </a:pPr>
            <a:endParaRPr lang="pl-PL" dirty="0">
              <a:solidFill>
                <a:schemeClr val="accent6">
                  <a:lumMod val="75000"/>
                </a:schemeClr>
              </a:solidFill>
            </a:endParaRPr>
          </a:p>
          <a:p>
            <a:pPr marL="514350" indent="-514350">
              <a:buAutoNum type="arabicPeriod"/>
            </a:pPr>
            <a:endParaRPr lang="pl-PL" dirty="0">
              <a:solidFill>
                <a:schemeClr val="accent6">
                  <a:lumMod val="7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4492" y="344894"/>
            <a:ext cx="7355160" cy="940966"/>
          </a:xfrm>
        </p:spPr>
        <p:txBody>
          <a:bodyPr/>
          <a:lstStyle/>
          <a:p>
            <a:r>
              <a:rPr lang="pl-PL" b="1" spc="300" dirty="0">
                <a:solidFill>
                  <a:schemeClr val="accent6">
                    <a:lumMod val="50000"/>
                  </a:schemeClr>
                </a:solidFill>
                <a:effectLst>
                  <a:outerShdw blurRad="38100" dist="38100" dir="2700000" algn="tl">
                    <a:srgbClr val="000000">
                      <a:alpha val="43137"/>
                    </a:srgbClr>
                  </a:outerShdw>
                </a:effectLst>
              </a:rPr>
              <a:t>PRAKTYKA LEKARSKA</a:t>
            </a:r>
          </a:p>
        </p:txBody>
      </p:sp>
      <p:sp>
        <p:nvSpPr>
          <p:cNvPr id="3" name="Symbol zastępczy zawartości 2"/>
          <p:cNvSpPr>
            <a:spLocks noGrp="1"/>
          </p:cNvSpPr>
          <p:nvPr>
            <p:ph idx="1"/>
          </p:nvPr>
        </p:nvSpPr>
        <p:spPr>
          <a:xfrm>
            <a:off x="1285852" y="1520212"/>
            <a:ext cx="7283152" cy="3337548"/>
          </a:xfrm>
        </p:spPr>
        <p:txBody>
          <a:bodyPr>
            <a:normAutofit lnSpcReduction="10000"/>
          </a:bodyPr>
          <a:lstStyle/>
          <a:p>
            <a:pPr marL="514350" indent="-514350">
              <a:buAutoNum type="arabicPeriod"/>
            </a:pPr>
            <a:r>
              <a:rPr lang="pl-PL" b="1" dirty="0">
                <a:solidFill>
                  <a:schemeClr val="accent6">
                    <a:lumMod val="75000"/>
                  </a:schemeClr>
                </a:solidFill>
              </a:rPr>
              <a:t>Działalność gospodarcza</a:t>
            </a:r>
          </a:p>
          <a:p>
            <a:pPr marL="514350" indent="-514350">
              <a:buAutoNum type="arabicPeriod"/>
            </a:pPr>
            <a:r>
              <a:rPr lang="pl-PL" dirty="0">
                <a:solidFill>
                  <a:schemeClr val="accent6">
                    <a:lumMod val="75000"/>
                  </a:schemeClr>
                </a:solidFill>
              </a:rPr>
              <a:t>Rejestr praktyk</a:t>
            </a:r>
          </a:p>
          <a:p>
            <a:pPr marL="514350" indent="-514350">
              <a:buAutoNum type="arabicPeriod"/>
            </a:pPr>
            <a:r>
              <a:rPr lang="pl-PL" dirty="0">
                <a:solidFill>
                  <a:schemeClr val="accent6">
                    <a:lumMod val="75000"/>
                  </a:schemeClr>
                </a:solidFill>
              </a:rPr>
              <a:t>Obowiązkowe ubezpieczenie</a:t>
            </a:r>
          </a:p>
          <a:p>
            <a:pPr marL="514350" indent="-514350">
              <a:buAutoNum type="arabicPeriod"/>
            </a:pPr>
            <a:r>
              <a:rPr lang="pl-PL" dirty="0">
                <a:solidFill>
                  <a:schemeClr val="accent6">
                    <a:lumMod val="75000"/>
                  </a:schemeClr>
                </a:solidFill>
              </a:rPr>
              <a:t>Urząd </a:t>
            </a:r>
            <a:r>
              <a:rPr lang="pl-PL" dirty="0" smtClean="0">
                <a:solidFill>
                  <a:schemeClr val="accent6">
                    <a:lumMod val="75000"/>
                  </a:schemeClr>
                </a:solidFill>
              </a:rPr>
              <a:t>Skarbowy</a:t>
            </a:r>
            <a:endParaRPr lang="pl-PL" dirty="0">
              <a:solidFill>
                <a:schemeClr val="accent6">
                  <a:lumMod val="75000"/>
                </a:schemeClr>
              </a:solidFill>
            </a:endParaRPr>
          </a:p>
          <a:p>
            <a:pPr marL="514350" indent="-514350">
              <a:buAutoNum type="arabicPeriod"/>
            </a:pPr>
            <a:r>
              <a:rPr lang="pl-PL" dirty="0">
                <a:solidFill>
                  <a:schemeClr val="accent6">
                    <a:lumMod val="75000"/>
                  </a:schemeClr>
                </a:solidFill>
              </a:rPr>
              <a:t>Obowiązki</a:t>
            </a:r>
          </a:p>
          <a:p>
            <a:pPr marL="514350" indent="-514350">
              <a:buAutoNum type="arabicPeriod"/>
            </a:pPr>
            <a:r>
              <a:rPr lang="pl-PL" dirty="0">
                <a:solidFill>
                  <a:schemeClr val="accent6">
                    <a:lumMod val="75000"/>
                  </a:schemeClr>
                </a:solidFill>
              </a:rPr>
              <a:t>Profil zaufany</a:t>
            </a:r>
          </a:p>
          <a:p>
            <a:pPr marL="514350" indent="-514350">
              <a:buNone/>
            </a:pPr>
            <a:endParaRPr lang="pl-PL" dirty="0">
              <a:solidFill>
                <a:schemeClr val="accent6">
                  <a:lumMod val="75000"/>
                </a:schemeClr>
              </a:solidFill>
            </a:endParaRPr>
          </a:p>
          <a:p>
            <a:pPr marL="514350" indent="-514350">
              <a:buAutoNum type="arabicPeriod"/>
            </a:pPr>
            <a:endParaRPr lang="pl-PL" dirty="0">
              <a:solidFill>
                <a:schemeClr val="accent6">
                  <a:lumMod val="75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00100" y="416332"/>
            <a:ext cx="7355160" cy="940966"/>
          </a:xfrm>
        </p:spPr>
        <p:txBody>
          <a:bodyPr>
            <a:normAutofit fontScale="90000"/>
          </a:bodyPr>
          <a:lstStyle/>
          <a:p>
            <a:r>
              <a:rPr lang="pl-PL" b="1" spc="300" dirty="0">
                <a:solidFill>
                  <a:schemeClr val="accent6">
                    <a:lumMod val="50000"/>
                  </a:schemeClr>
                </a:solidFill>
                <a:effectLst>
                  <a:outerShdw blurRad="38100" dist="38100" dir="2700000" algn="tl">
                    <a:srgbClr val="000000">
                      <a:alpha val="43137"/>
                    </a:srgbClr>
                  </a:outerShdw>
                </a:effectLst>
              </a:rPr>
              <a:t>DZIAŁALNOŚĆ GOSPODARCZA</a:t>
            </a:r>
          </a:p>
        </p:txBody>
      </p:sp>
      <p:sp>
        <p:nvSpPr>
          <p:cNvPr id="3" name="Symbol zastępczy zawartości 2"/>
          <p:cNvSpPr>
            <a:spLocks noGrp="1"/>
          </p:cNvSpPr>
          <p:nvPr>
            <p:ph idx="1"/>
          </p:nvPr>
        </p:nvSpPr>
        <p:spPr>
          <a:xfrm>
            <a:off x="857224" y="2071678"/>
            <a:ext cx="7283152" cy="2908920"/>
          </a:xfrm>
        </p:spPr>
        <p:txBody>
          <a:bodyPr>
            <a:normAutofit/>
          </a:bodyPr>
          <a:lstStyle/>
          <a:p>
            <a:pPr marL="514350" indent="-514350" algn="ctr">
              <a:buNone/>
            </a:pPr>
            <a:r>
              <a:rPr lang="pl-PL" sz="5400" b="1" u="sng" dirty="0" err="1">
                <a:solidFill>
                  <a:schemeClr val="accent6">
                    <a:lumMod val="75000"/>
                  </a:schemeClr>
                </a:solidFill>
              </a:rPr>
              <a:t>www.ceidg.gov.pl</a:t>
            </a:r>
            <a:endParaRPr lang="pl-PL" sz="5400" b="1" u="sng" dirty="0">
              <a:solidFill>
                <a:schemeClr val="accent6">
                  <a:lumMod val="75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0034" y="1500174"/>
            <a:ext cx="8286808" cy="3181562"/>
          </a:xfrm>
        </p:spPr>
        <p:txBody>
          <a:bodyPr>
            <a:normAutofit fontScale="70000" lnSpcReduction="20000"/>
          </a:bodyPr>
          <a:lstStyle/>
          <a:p>
            <a:pPr algn="just">
              <a:buNone/>
            </a:pPr>
            <a:r>
              <a:rPr lang="pl-PL" b="1" dirty="0">
                <a:solidFill>
                  <a:schemeClr val="accent6">
                    <a:lumMod val="75000"/>
                  </a:schemeClr>
                </a:solidFill>
              </a:rPr>
              <a:t>	Zarejestrować działalność gospodarczą można wybierając jedną                z trzech możliwości:</a:t>
            </a:r>
          </a:p>
          <a:p>
            <a:pPr algn="just">
              <a:buNone/>
            </a:pPr>
            <a:r>
              <a:rPr lang="pl-PL" dirty="0">
                <a:solidFill>
                  <a:schemeClr val="accent6">
                    <a:lumMod val="75000"/>
                  </a:schemeClr>
                </a:solidFill>
                <a:sym typeface="Wingdings" pitchFamily="2" charset="2"/>
              </a:rPr>
              <a:t>	 	</a:t>
            </a:r>
            <a:r>
              <a:rPr lang="pl-PL" dirty="0">
                <a:solidFill>
                  <a:schemeClr val="accent6">
                    <a:lumMod val="75000"/>
                  </a:schemeClr>
                </a:solidFill>
              </a:rPr>
              <a:t>Zalogować się do CEIDG, wypełnić wniosek </a:t>
            </a:r>
            <a:r>
              <a:rPr lang="pl-PL" dirty="0" err="1">
                <a:solidFill>
                  <a:schemeClr val="accent6">
                    <a:lumMod val="75000"/>
                  </a:schemeClr>
                </a:solidFill>
              </a:rPr>
              <a:t>on-line</a:t>
            </a:r>
            <a:r>
              <a:rPr lang="pl-PL" dirty="0">
                <a:solidFill>
                  <a:schemeClr val="accent6">
                    <a:lumMod val="75000"/>
                  </a:schemeClr>
                </a:solidFill>
              </a:rPr>
              <a:t> i złożyć  (podpisać) go elektronicznie.</a:t>
            </a:r>
          </a:p>
          <a:p>
            <a:pPr algn="just">
              <a:buNone/>
            </a:pPr>
            <a:r>
              <a:rPr lang="pl-PL" dirty="0">
                <a:solidFill>
                  <a:schemeClr val="accent6">
                    <a:lumMod val="75000"/>
                  </a:schemeClr>
                </a:solidFill>
              </a:rPr>
              <a:t>	</a:t>
            </a:r>
            <a:r>
              <a:rPr lang="pl-PL" dirty="0">
                <a:solidFill>
                  <a:schemeClr val="accent6">
                    <a:lumMod val="75000"/>
                  </a:schemeClr>
                </a:solidFill>
                <a:sym typeface="Wingdings" pitchFamily="2" charset="2"/>
              </a:rPr>
              <a:t> 	</a:t>
            </a:r>
            <a:r>
              <a:rPr lang="pl-PL" dirty="0">
                <a:solidFill>
                  <a:schemeClr val="accent6">
                    <a:lumMod val="75000"/>
                  </a:schemeClr>
                </a:solidFill>
              </a:rPr>
              <a:t>Bez logowania się do CEIDG, można przygotować wniosek          </a:t>
            </a:r>
            <a:r>
              <a:rPr lang="pl-PL" dirty="0" err="1">
                <a:solidFill>
                  <a:schemeClr val="accent6">
                    <a:lumMod val="75000"/>
                  </a:schemeClr>
                </a:solidFill>
              </a:rPr>
              <a:t>on-line</a:t>
            </a:r>
            <a:r>
              <a:rPr lang="pl-PL" dirty="0">
                <a:solidFill>
                  <a:schemeClr val="accent6">
                    <a:lumMod val="75000"/>
                  </a:schemeClr>
                </a:solidFill>
              </a:rPr>
              <a:t> i podpisać  go w dowolnej gminie.</a:t>
            </a:r>
          </a:p>
          <a:p>
            <a:pPr algn="just">
              <a:buNone/>
            </a:pPr>
            <a:r>
              <a:rPr lang="pl-PL" dirty="0">
                <a:solidFill>
                  <a:schemeClr val="accent6">
                    <a:lumMod val="75000"/>
                  </a:schemeClr>
                </a:solidFill>
              </a:rPr>
              <a:t>	</a:t>
            </a:r>
            <a:r>
              <a:rPr lang="pl-PL" dirty="0">
                <a:solidFill>
                  <a:schemeClr val="accent6">
                    <a:lumMod val="75000"/>
                  </a:schemeClr>
                </a:solidFill>
                <a:sym typeface="Wingdings" pitchFamily="2" charset="2"/>
              </a:rPr>
              <a:t> 	</a:t>
            </a:r>
            <a:r>
              <a:rPr lang="pl-PL" dirty="0">
                <a:solidFill>
                  <a:schemeClr val="accent6">
                    <a:lumMod val="75000"/>
                  </a:schemeClr>
                </a:solidFill>
              </a:rPr>
              <a:t>Pobrać i złożyć wniosek papierowy w gminie. Gmina przekształca go na wniosek elektroniczny.</a:t>
            </a:r>
          </a:p>
          <a:p>
            <a:pPr algn="just">
              <a:buNone/>
            </a:pPr>
            <a:r>
              <a:rPr lang="pl-PL" dirty="0">
                <a:solidFill>
                  <a:schemeClr val="accent6">
                    <a:lumMod val="75000"/>
                  </a:schemeClr>
                </a:solidFill>
              </a:rPr>
              <a:t>	</a:t>
            </a:r>
            <a:r>
              <a:rPr lang="pl-PL" dirty="0">
                <a:solidFill>
                  <a:schemeClr val="accent6">
                    <a:lumMod val="75000"/>
                  </a:schemeClr>
                </a:solidFill>
                <a:sym typeface="Wingdings" pitchFamily="2" charset="2"/>
              </a:rPr>
              <a:t> 	</a:t>
            </a:r>
            <a:r>
              <a:rPr lang="pl-PL" dirty="0">
                <a:solidFill>
                  <a:schemeClr val="accent6">
                    <a:lumMod val="75000"/>
                  </a:schemeClr>
                </a:solidFill>
              </a:rPr>
              <a:t>Przesłanie wniosku listem poleconym do wybranej gminy. Podpis musi być notarialnie potwierdzony</a:t>
            </a:r>
          </a:p>
          <a:p>
            <a:pPr marL="514350" indent="-514350" algn="just">
              <a:buNone/>
            </a:pPr>
            <a:endParaRPr lang="pl-PL" dirty="0">
              <a:solidFill>
                <a:schemeClr val="accent6">
                  <a:lumMod val="75000"/>
                </a:schemeClr>
              </a:solidFill>
            </a:endParaRPr>
          </a:p>
          <a:p>
            <a:pPr marL="514350" indent="-514350" algn="just">
              <a:buAutoNum type="arabicPeriod"/>
            </a:pPr>
            <a:endParaRPr lang="pl-PL" dirty="0">
              <a:solidFill>
                <a:schemeClr val="accent6">
                  <a:lumMod val="75000"/>
                </a:schemeClr>
              </a:solidFill>
            </a:endParaRPr>
          </a:p>
        </p:txBody>
      </p:sp>
      <p:sp>
        <p:nvSpPr>
          <p:cNvPr id="5" name="Tytuł 1"/>
          <p:cNvSpPr>
            <a:spLocks noGrp="1"/>
          </p:cNvSpPr>
          <p:nvPr>
            <p:ph type="title"/>
          </p:nvPr>
        </p:nvSpPr>
        <p:spPr>
          <a:xfrm>
            <a:off x="1000100" y="416332"/>
            <a:ext cx="7355160" cy="940966"/>
          </a:xfrm>
        </p:spPr>
        <p:txBody>
          <a:bodyPr>
            <a:normAutofit fontScale="90000"/>
          </a:bodyPr>
          <a:lstStyle/>
          <a:p>
            <a:r>
              <a:rPr lang="pl-PL" b="1" spc="300" dirty="0">
                <a:solidFill>
                  <a:schemeClr val="accent6">
                    <a:lumMod val="50000"/>
                  </a:schemeClr>
                </a:solidFill>
                <a:effectLst>
                  <a:outerShdw blurRad="38100" dist="38100" dir="2700000" algn="tl">
                    <a:srgbClr val="000000">
                      <a:alpha val="43137"/>
                    </a:srgbClr>
                  </a:outerShdw>
                </a:effectLst>
              </a:rPr>
              <a:t>DZIAŁALNOŚĆ GOSPODARCZA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928662" y="344894"/>
            <a:ext cx="7355160" cy="940966"/>
          </a:xfrm>
        </p:spPr>
        <p:txBody>
          <a:bodyPr>
            <a:normAutofit/>
          </a:bodyPr>
          <a:lstStyle/>
          <a:p>
            <a:r>
              <a:rPr lang="pl-PL" b="1" spc="300" dirty="0">
                <a:solidFill>
                  <a:schemeClr val="accent6">
                    <a:lumMod val="50000"/>
                  </a:schemeClr>
                </a:solidFill>
                <a:effectLst>
                  <a:outerShdw blurRad="38100" dist="38100" dir="2700000" algn="tl">
                    <a:srgbClr val="000000">
                      <a:alpha val="43137"/>
                    </a:srgbClr>
                  </a:outerShdw>
                </a:effectLst>
              </a:rPr>
              <a:t>CEIDG</a:t>
            </a:r>
          </a:p>
        </p:txBody>
      </p:sp>
      <p:sp>
        <p:nvSpPr>
          <p:cNvPr id="3" name="Symbol zastępczy zawartości 2"/>
          <p:cNvSpPr>
            <a:spLocks noGrp="1"/>
          </p:cNvSpPr>
          <p:nvPr>
            <p:ph idx="1"/>
          </p:nvPr>
        </p:nvSpPr>
        <p:spPr>
          <a:xfrm>
            <a:off x="285720" y="1214422"/>
            <a:ext cx="8358246" cy="3456384"/>
          </a:xfrm>
        </p:spPr>
        <p:txBody>
          <a:bodyPr>
            <a:normAutofit fontScale="70000" lnSpcReduction="20000"/>
          </a:bodyPr>
          <a:lstStyle/>
          <a:p>
            <a:pPr algn="just">
              <a:lnSpc>
                <a:spcPct val="170000"/>
              </a:lnSpc>
              <a:buNone/>
            </a:pPr>
            <a:r>
              <a:rPr lang="pl-PL" b="1" dirty="0">
                <a:solidFill>
                  <a:schemeClr val="accent6">
                    <a:lumMod val="75000"/>
                  </a:schemeClr>
                </a:solidFill>
              </a:rPr>
              <a:t>	Wypełniając formularz należy m.in. podać informacje tj. </a:t>
            </a:r>
          </a:p>
          <a:p>
            <a:pPr algn="just">
              <a:lnSpc>
                <a:spcPct val="170000"/>
              </a:lnSpc>
              <a:buNone/>
            </a:pPr>
            <a:r>
              <a:rPr lang="pl-PL" b="1" dirty="0">
                <a:solidFill>
                  <a:schemeClr val="accent6">
                    <a:lumMod val="75000"/>
                  </a:schemeClr>
                </a:solidFill>
              </a:rPr>
              <a:t>	</a:t>
            </a:r>
            <a:r>
              <a:rPr lang="pl-PL" dirty="0">
                <a:solidFill>
                  <a:schemeClr val="accent6">
                    <a:lumMod val="75000"/>
                  </a:schemeClr>
                </a:solidFill>
                <a:sym typeface="Wingdings" pitchFamily="2" charset="2"/>
              </a:rPr>
              <a:t> imię, nazwisko, nazwa firmy, adres, konto bankowe, NIP (jeżeli ma się nadany, jeśli nie to zostanie on nadany), rodzaj prowadzonej księgowości, miejsce przechowywania dokumentów, miejsce głównego wypełniania czynności,  datę rozpoczęcia działalności.</a:t>
            </a:r>
            <a:endParaRPr lang="pl-PL" dirty="0">
              <a:solidFill>
                <a:schemeClr val="accent6">
                  <a:lumMod val="75000"/>
                </a:schemeClr>
              </a:solidFill>
            </a:endParaRPr>
          </a:p>
          <a:p>
            <a:pPr marL="514350" indent="-514350">
              <a:buNone/>
            </a:pPr>
            <a:endParaRPr lang="pl-PL" dirty="0">
              <a:solidFill>
                <a:schemeClr val="accent6">
                  <a:lumMod val="75000"/>
                </a:schemeClr>
              </a:solidFill>
            </a:endParaRPr>
          </a:p>
          <a:p>
            <a:pPr marL="514350" indent="-514350">
              <a:buAutoNum type="arabicPeriod"/>
            </a:pPr>
            <a:endParaRPr lang="pl-PL" dirty="0">
              <a:solidFill>
                <a:schemeClr val="accent6">
                  <a:lumMod val="75000"/>
                </a:schemeClr>
              </a:solidFill>
            </a:endParaRPr>
          </a:p>
        </p:txBody>
      </p:sp>
      <p:grpSp>
        <p:nvGrpSpPr>
          <p:cNvPr id="8" name="Grupa 7"/>
          <p:cNvGrpSpPr/>
          <p:nvPr/>
        </p:nvGrpSpPr>
        <p:grpSpPr>
          <a:xfrm>
            <a:off x="2643174" y="3357562"/>
            <a:ext cx="5572164" cy="1936806"/>
            <a:chOff x="-384012" y="4365104"/>
            <a:chExt cx="5572164" cy="1936806"/>
          </a:xfrm>
        </p:grpSpPr>
        <p:sp>
          <p:nvSpPr>
            <p:cNvPr id="4" name="Elipsa 3"/>
            <p:cNvSpPr/>
            <p:nvPr/>
          </p:nvSpPr>
          <p:spPr>
            <a:xfrm>
              <a:off x="1401938" y="4365104"/>
              <a:ext cx="3786214"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6" name="Łącznik prosty ze strzałką 5"/>
            <p:cNvCxnSpPr/>
            <p:nvPr/>
          </p:nvCxnSpPr>
          <p:spPr>
            <a:xfrm rot="10800000" flipV="1">
              <a:off x="2116318" y="5079484"/>
              <a:ext cx="928694" cy="500066"/>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7" name="Schemat blokowy: proces alternatywny 6"/>
            <p:cNvSpPr/>
            <p:nvPr/>
          </p:nvSpPr>
          <p:spPr>
            <a:xfrm>
              <a:off x="-384012" y="5293798"/>
              <a:ext cx="2376264" cy="1008112"/>
            </a:xfrm>
            <a:prstGeom prst="flowChartAlternateProcess">
              <a:avLst/>
            </a:prstGeom>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l-PL" dirty="0">
                  <a:solidFill>
                    <a:schemeClr val="accent6">
                      <a:lumMod val="50000"/>
                    </a:schemeClr>
                  </a:solidFill>
                </a:rPr>
                <a:t>Działalność można zarejestrować wcześniej!</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60178" y="344894"/>
            <a:ext cx="7355160" cy="940966"/>
          </a:xfrm>
        </p:spPr>
        <p:txBody>
          <a:bodyPr/>
          <a:lstStyle/>
          <a:p>
            <a:r>
              <a:rPr lang="pl-PL" b="1" spc="300" dirty="0">
                <a:solidFill>
                  <a:schemeClr val="accent6">
                    <a:lumMod val="50000"/>
                  </a:schemeClr>
                </a:solidFill>
                <a:effectLst>
                  <a:outerShdw blurRad="38100" dist="38100" dir="2700000" algn="tl">
                    <a:srgbClr val="000000">
                      <a:alpha val="43137"/>
                    </a:srgbClr>
                  </a:outerShdw>
                </a:effectLst>
              </a:rPr>
              <a:t>KOD PKD</a:t>
            </a:r>
          </a:p>
        </p:txBody>
      </p:sp>
      <p:sp>
        <p:nvSpPr>
          <p:cNvPr id="3" name="Symbol zastępczy zawartości 2"/>
          <p:cNvSpPr>
            <a:spLocks noGrp="1"/>
          </p:cNvSpPr>
          <p:nvPr>
            <p:ph idx="1"/>
          </p:nvPr>
        </p:nvSpPr>
        <p:spPr>
          <a:xfrm>
            <a:off x="932186" y="1428736"/>
            <a:ext cx="7283152" cy="2908920"/>
          </a:xfrm>
        </p:spPr>
        <p:txBody>
          <a:bodyPr>
            <a:normAutofit/>
          </a:bodyPr>
          <a:lstStyle/>
          <a:p>
            <a:pPr marL="514350" indent="-514350" algn="ctr">
              <a:buNone/>
            </a:pPr>
            <a:r>
              <a:rPr lang="pl-PL" sz="4400" dirty="0">
                <a:solidFill>
                  <a:schemeClr val="accent6">
                    <a:lumMod val="75000"/>
                  </a:schemeClr>
                </a:solidFill>
              </a:rPr>
              <a:t>86.21.Z – praktyka lekarska </a:t>
            </a:r>
            <a:r>
              <a:rPr lang="pl-PL" sz="4400" b="1" dirty="0">
                <a:solidFill>
                  <a:schemeClr val="accent6">
                    <a:lumMod val="75000"/>
                  </a:schemeClr>
                </a:solidFill>
              </a:rPr>
              <a:t>ogólna</a:t>
            </a:r>
          </a:p>
          <a:p>
            <a:pPr marL="514350" indent="-514350" algn="ctr">
              <a:buNone/>
            </a:pPr>
            <a:r>
              <a:rPr lang="pl-PL" sz="4400" dirty="0">
                <a:solidFill>
                  <a:schemeClr val="accent6">
                    <a:lumMod val="75000"/>
                  </a:schemeClr>
                </a:solidFill>
              </a:rPr>
              <a:t>86.23.Z – praktyka lekarska </a:t>
            </a:r>
            <a:r>
              <a:rPr lang="pl-PL" sz="4400" b="1" dirty="0">
                <a:solidFill>
                  <a:schemeClr val="accent6">
                    <a:lumMod val="75000"/>
                  </a:schemeClr>
                </a:solidFill>
              </a:rPr>
              <a:t>dentystyczna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071670" y="344894"/>
            <a:ext cx="5097748" cy="940966"/>
          </a:xfrm>
        </p:spPr>
        <p:txBody>
          <a:bodyPr>
            <a:normAutofit/>
          </a:bodyPr>
          <a:lstStyle/>
          <a:p>
            <a:r>
              <a:rPr lang="pl-PL" b="1" spc="300" dirty="0">
                <a:solidFill>
                  <a:schemeClr val="accent6">
                    <a:lumMod val="50000"/>
                  </a:schemeClr>
                </a:solidFill>
                <a:effectLst>
                  <a:outerShdw blurRad="38100" dist="38100" dir="2700000" algn="tl">
                    <a:srgbClr val="000000">
                      <a:alpha val="43137"/>
                    </a:srgbClr>
                  </a:outerShdw>
                </a:effectLst>
              </a:rPr>
              <a:t>ZUS</a:t>
            </a:r>
          </a:p>
        </p:txBody>
      </p:sp>
      <p:sp>
        <p:nvSpPr>
          <p:cNvPr id="3" name="Symbol zastępczy zawartości 2"/>
          <p:cNvSpPr>
            <a:spLocks noGrp="1"/>
          </p:cNvSpPr>
          <p:nvPr>
            <p:ph idx="1"/>
          </p:nvPr>
        </p:nvSpPr>
        <p:spPr>
          <a:xfrm>
            <a:off x="642910" y="1571612"/>
            <a:ext cx="7787208" cy="2908920"/>
          </a:xfrm>
        </p:spPr>
        <p:txBody>
          <a:bodyPr>
            <a:normAutofit/>
          </a:bodyPr>
          <a:lstStyle/>
          <a:p>
            <a:pPr algn="just">
              <a:buNone/>
            </a:pPr>
            <a:r>
              <a:rPr lang="pl-PL" b="1" dirty="0">
                <a:solidFill>
                  <a:schemeClr val="accent6">
                    <a:lumMod val="50000"/>
                  </a:schemeClr>
                </a:solidFill>
              </a:rPr>
              <a:t>	Do 7 dni od dnia rozpoczęcia działalności należy złożyć do </a:t>
            </a:r>
            <a:r>
              <a:rPr lang="pl-PL" b="1" dirty="0" err="1">
                <a:solidFill>
                  <a:schemeClr val="accent6">
                    <a:lumMod val="50000"/>
                  </a:schemeClr>
                </a:solidFill>
              </a:rPr>
              <a:t>ZUSu</a:t>
            </a:r>
            <a:r>
              <a:rPr lang="pl-PL" b="1" dirty="0">
                <a:solidFill>
                  <a:schemeClr val="accent6">
                    <a:lumMod val="50000"/>
                  </a:schemeClr>
                </a:solidFill>
              </a:rPr>
              <a:t> zgłoszenie na druku ZUS ZUA lub ZUS ZZA</a:t>
            </a:r>
            <a:endParaRPr lang="pl-PL" dirty="0">
              <a:solidFill>
                <a:schemeClr val="accent6">
                  <a:lumMod val="50000"/>
                </a:schemeClr>
              </a:solidFill>
            </a:endParaRPr>
          </a:p>
          <a:p>
            <a:pPr marL="514350" indent="-514350">
              <a:buNone/>
            </a:pPr>
            <a:endParaRPr lang="pl-PL" dirty="0">
              <a:solidFill>
                <a:schemeClr val="accent6">
                  <a:lumMod val="50000"/>
                </a:schemeClr>
              </a:solidFill>
            </a:endParaRPr>
          </a:p>
          <a:p>
            <a:pPr marL="514350" indent="-514350">
              <a:buAutoNum type="arabicPeriod"/>
            </a:pPr>
            <a:endParaRPr lang="pl-PL" dirty="0">
              <a:solidFill>
                <a:schemeClr val="accent6">
                  <a:lumMod val="50000"/>
                </a:schemeClr>
              </a:solidFill>
            </a:endParaRPr>
          </a:p>
        </p:txBody>
      </p:sp>
      <p:grpSp>
        <p:nvGrpSpPr>
          <p:cNvPr id="15" name="Grupa 14"/>
          <p:cNvGrpSpPr/>
          <p:nvPr/>
        </p:nvGrpSpPr>
        <p:grpSpPr>
          <a:xfrm>
            <a:off x="785786" y="2571744"/>
            <a:ext cx="3672408" cy="2361862"/>
            <a:chOff x="971600" y="2780928"/>
            <a:chExt cx="3672408" cy="2361862"/>
          </a:xfrm>
        </p:grpSpPr>
        <p:sp>
          <p:nvSpPr>
            <p:cNvPr id="5" name="Elipsa 4"/>
            <p:cNvSpPr/>
            <p:nvPr/>
          </p:nvSpPr>
          <p:spPr>
            <a:xfrm>
              <a:off x="971600" y="2780928"/>
              <a:ext cx="201622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6" name="Łącznik prosty ze strzałką 5"/>
            <p:cNvCxnSpPr/>
            <p:nvPr/>
          </p:nvCxnSpPr>
          <p:spPr>
            <a:xfrm>
              <a:off x="2483768" y="3356992"/>
              <a:ext cx="93230" cy="936104"/>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7" name="Schemat blokowy: proces alternatywny 6"/>
            <p:cNvSpPr/>
            <p:nvPr/>
          </p:nvSpPr>
          <p:spPr>
            <a:xfrm>
              <a:off x="1835696" y="4293096"/>
              <a:ext cx="2808312" cy="849694"/>
            </a:xfrm>
            <a:prstGeom prst="flowChartAlternateProcess">
              <a:avLst/>
            </a:prstGeom>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l-PL" dirty="0">
                  <a:solidFill>
                    <a:schemeClr val="accent6">
                      <a:lumMod val="50000"/>
                    </a:schemeClr>
                  </a:solidFill>
                </a:rPr>
                <a:t>Jeśli działalność gospodarcza to jedyna forma zatrudnia</a:t>
              </a:r>
            </a:p>
          </p:txBody>
        </p:sp>
      </p:grpSp>
      <p:grpSp>
        <p:nvGrpSpPr>
          <p:cNvPr id="16" name="Grupa 15"/>
          <p:cNvGrpSpPr/>
          <p:nvPr/>
        </p:nvGrpSpPr>
        <p:grpSpPr>
          <a:xfrm>
            <a:off x="3071802" y="2571744"/>
            <a:ext cx="4968552" cy="1857806"/>
            <a:chOff x="3275856" y="2780928"/>
            <a:chExt cx="4968552" cy="1857806"/>
          </a:xfrm>
        </p:grpSpPr>
        <p:sp>
          <p:nvSpPr>
            <p:cNvPr id="11" name="Elipsa 10"/>
            <p:cNvSpPr/>
            <p:nvPr/>
          </p:nvSpPr>
          <p:spPr>
            <a:xfrm>
              <a:off x="3275856" y="2780928"/>
              <a:ext cx="201622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2" name="Łącznik prosty ze strzałką 11"/>
            <p:cNvCxnSpPr/>
            <p:nvPr/>
          </p:nvCxnSpPr>
          <p:spPr>
            <a:xfrm>
              <a:off x="5076056" y="3212976"/>
              <a:ext cx="864096" cy="504056"/>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4" name="Schemat blokowy: proces alternatywny 13"/>
            <p:cNvSpPr/>
            <p:nvPr/>
          </p:nvSpPr>
          <p:spPr>
            <a:xfrm>
              <a:off x="5436096" y="3789040"/>
              <a:ext cx="2808312" cy="849694"/>
            </a:xfrm>
            <a:prstGeom prst="flowChartAlternateProcess">
              <a:avLst/>
            </a:prstGeom>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l-PL" dirty="0">
                  <a:solidFill>
                    <a:schemeClr val="accent6">
                      <a:lumMod val="50000"/>
                    </a:schemeClr>
                  </a:solidFill>
                </a:rPr>
                <a:t>Jeśli działalność gospodarcza to dodatkowa forma zatrudnia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00100" y="344894"/>
            <a:ext cx="7355160" cy="940966"/>
          </a:xfrm>
        </p:spPr>
        <p:txBody>
          <a:bodyPr>
            <a:normAutofit fontScale="90000"/>
          </a:bodyPr>
          <a:lstStyle/>
          <a:p>
            <a:r>
              <a:rPr lang="pl-PL" b="1" spc="300" dirty="0">
                <a:solidFill>
                  <a:schemeClr val="accent6">
                    <a:lumMod val="50000"/>
                  </a:schemeClr>
                </a:solidFill>
                <a:effectLst>
                  <a:outerShdw blurRad="38100" dist="38100" dir="2700000" algn="tl">
                    <a:srgbClr val="000000">
                      <a:alpha val="43137"/>
                    </a:srgbClr>
                  </a:outerShdw>
                </a:effectLst>
              </a:rPr>
              <a:t>PIECZĄTKA </a:t>
            </a:r>
            <a:br>
              <a:rPr lang="pl-PL" b="1" spc="300" dirty="0">
                <a:solidFill>
                  <a:schemeClr val="accent6">
                    <a:lumMod val="50000"/>
                  </a:schemeClr>
                </a:solidFill>
                <a:effectLst>
                  <a:outerShdw blurRad="38100" dist="38100" dir="2700000" algn="tl">
                    <a:srgbClr val="000000">
                      <a:alpha val="43137"/>
                    </a:srgbClr>
                  </a:outerShdw>
                </a:effectLst>
              </a:rPr>
            </a:br>
            <a:r>
              <a:rPr lang="pl-PL" b="1" spc="300" dirty="0">
                <a:solidFill>
                  <a:schemeClr val="accent6">
                    <a:lumMod val="50000"/>
                  </a:schemeClr>
                </a:solidFill>
                <a:effectLst>
                  <a:outerShdw blurRad="38100" dist="38100" dir="2700000" algn="tl">
                    <a:srgbClr val="000000">
                      <a:alpha val="43137"/>
                    </a:srgbClr>
                  </a:outerShdw>
                </a:effectLst>
              </a:rPr>
              <a:t>I KONTO BANKOWE</a:t>
            </a:r>
          </a:p>
        </p:txBody>
      </p:sp>
      <p:sp>
        <p:nvSpPr>
          <p:cNvPr id="3" name="Symbol zastępczy zawartości 2"/>
          <p:cNvSpPr>
            <a:spLocks noGrp="1"/>
          </p:cNvSpPr>
          <p:nvPr>
            <p:ph idx="1"/>
          </p:nvPr>
        </p:nvSpPr>
        <p:spPr>
          <a:xfrm>
            <a:off x="285720" y="1772816"/>
            <a:ext cx="8572560" cy="3528392"/>
          </a:xfrm>
        </p:spPr>
        <p:txBody>
          <a:bodyPr>
            <a:normAutofit fontScale="92500"/>
          </a:bodyPr>
          <a:lstStyle/>
          <a:p>
            <a:pPr algn="just">
              <a:buNone/>
            </a:pPr>
            <a:r>
              <a:rPr lang="pl-PL" b="1" dirty="0">
                <a:solidFill>
                  <a:schemeClr val="accent6">
                    <a:lumMod val="75000"/>
                  </a:schemeClr>
                </a:solidFill>
              </a:rPr>
              <a:t>	</a:t>
            </a:r>
            <a:r>
              <a:rPr lang="pl-PL" dirty="0">
                <a:solidFill>
                  <a:schemeClr val="accent6">
                    <a:lumMod val="75000"/>
                  </a:schemeClr>
                </a:solidFill>
              </a:rPr>
              <a:t>Można, ale nie trzeba wyrobić pieczątkę firmową na której znajdą się informacje tj. nazwa firmy, adres, REGON, NIP, telefon kontaktowy.</a:t>
            </a:r>
          </a:p>
          <a:p>
            <a:pPr algn="just">
              <a:buNone/>
            </a:pPr>
            <a:endParaRPr lang="pl-PL" dirty="0">
              <a:solidFill>
                <a:schemeClr val="accent6">
                  <a:lumMod val="75000"/>
                </a:schemeClr>
              </a:solidFill>
            </a:endParaRPr>
          </a:p>
          <a:p>
            <a:pPr algn="just">
              <a:buNone/>
            </a:pPr>
            <a:r>
              <a:rPr lang="pl-PL" dirty="0">
                <a:solidFill>
                  <a:schemeClr val="accent6">
                    <a:lumMod val="75000"/>
                  </a:schemeClr>
                </a:solidFill>
              </a:rPr>
              <a:t>	Mając jednoosobową działalność konto bankowe może być tożsame z osobistym kontem bankowym.</a:t>
            </a:r>
          </a:p>
          <a:p>
            <a:pPr marL="514350" indent="-514350" algn="just">
              <a:buNone/>
            </a:pPr>
            <a:endParaRPr lang="pl-PL" dirty="0">
              <a:solidFill>
                <a:schemeClr val="accent6">
                  <a:lumMod val="75000"/>
                </a:schemeClr>
              </a:solidFill>
            </a:endParaRPr>
          </a:p>
          <a:p>
            <a:pPr marL="514350" indent="-514350" algn="just">
              <a:buAutoNum type="arabicPeriod"/>
            </a:pPr>
            <a:endParaRPr lang="pl-PL" dirty="0">
              <a:solidFill>
                <a:schemeClr val="accent6">
                  <a:lumMod val="75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619672" y="1700808"/>
            <a:ext cx="6696744" cy="2664296"/>
          </a:xfr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ormAutofit/>
          </a:bodyPr>
          <a:lstStyle/>
          <a:p>
            <a:r>
              <a:rPr lang="pl-PL" sz="3600" b="1" dirty="0">
                <a:solidFill>
                  <a:schemeClr val="bg1"/>
                </a:solidFill>
              </a:rPr>
              <a:t>Prowadząc działalność gospodarczą trzeba samemu płacić podatek do US oraz ubezpieczenie do ZUS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643042" y="344894"/>
            <a:ext cx="5543560" cy="940966"/>
          </a:xfrm>
        </p:spPr>
        <p:txBody>
          <a:bodyPr/>
          <a:lstStyle/>
          <a:p>
            <a:r>
              <a:rPr lang="pl-PL" b="1" spc="300" dirty="0">
                <a:solidFill>
                  <a:schemeClr val="tx1">
                    <a:lumMod val="75000"/>
                    <a:lumOff val="25000"/>
                  </a:schemeClr>
                </a:solidFill>
                <a:effectLst>
                  <a:outerShdw blurRad="38100" dist="38100" dir="2700000" algn="tl">
                    <a:srgbClr val="000000">
                      <a:alpha val="43137"/>
                    </a:srgbClr>
                  </a:outerShdw>
                </a:effectLst>
              </a:rPr>
              <a:t>PO STAŻU</a:t>
            </a:r>
          </a:p>
        </p:txBody>
      </p:sp>
      <p:sp>
        <p:nvSpPr>
          <p:cNvPr id="3" name="Symbol zastępczy zawartości 2"/>
          <p:cNvSpPr>
            <a:spLocks noGrp="1"/>
          </p:cNvSpPr>
          <p:nvPr>
            <p:ph idx="1"/>
          </p:nvPr>
        </p:nvSpPr>
        <p:spPr>
          <a:xfrm>
            <a:off x="642910" y="1772816"/>
            <a:ext cx="8043890" cy="2908920"/>
          </a:xfrm>
        </p:spPr>
        <p:txBody>
          <a:bodyPr>
            <a:normAutofit/>
          </a:bodyPr>
          <a:lstStyle/>
          <a:p>
            <a:pPr marL="514350" indent="-514350">
              <a:buAutoNum type="arabicPeriod"/>
            </a:pPr>
            <a:r>
              <a:rPr lang="pl-PL" sz="2400" b="1" dirty="0" smtClean="0">
                <a:solidFill>
                  <a:schemeClr val="tx1">
                    <a:lumMod val="65000"/>
                    <a:lumOff val="35000"/>
                  </a:schemeClr>
                </a:solidFill>
              </a:rPr>
              <a:t>Prawo </a:t>
            </a:r>
            <a:r>
              <a:rPr lang="pl-PL" sz="2400" b="1" dirty="0">
                <a:solidFill>
                  <a:schemeClr val="tx1">
                    <a:lumMod val="65000"/>
                    <a:lumOff val="35000"/>
                  </a:schemeClr>
                </a:solidFill>
              </a:rPr>
              <a:t>wykonywania zawodu</a:t>
            </a:r>
          </a:p>
          <a:p>
            <a:pPr marL="514350" indent="-514350">
              <a:buAutoNum type="arabicPeriod"/>
            </a:pPr>
            <a:r>
              <a:rPr lang="pl-PL" sz="2400" dirty="0">
                <a:solidFill>
                  <a:schemeClr val="tx1">
                    <a:lumMod val="65000"/>
                    <a:lumOff val="35000"/>
                  </a:schemeClr>
                </a:solidFill>
              </a:rPr>
              <a:t>Rezydentura, czy tryb </a:t>
            </a:r>
            <a:r>
              <a:rPr lang="pl-PL" sz="2400" dirty="0" err="1" smtClean="0">
                <a:solidFill>
                  <a:schemeClr val="tx1">
                    <a:lumMod val="65000"/>
                    <a:lumOff val="35000"/>
                  </a:schemeClr>
                </a:solidFill>
              </a:rPr>
              <a:t>pozarezydencki</a:t>
            </a:r>
            <a:r>
              <a:rPr lang="pl-PL" sz="2400" dirty="0">
                <a:solidFill>
                  <a:schemeClr val="tx1">
                    <a:lumMod val="65000"/>
                    <a:lumOff val="35000"/>
                  </a:schemeClr>
                </a:solidFill>
              </a:rPr>
              <a:t>, czyli o specjalizacji słów kilka</a:t>
            </a:r>
          </a:p>
          <a:p>
            <a:pPr marL="514350" indent="-514350">
              <a:buAutoNum type="arabicPeriod"/>
            </a:pPr>
            <a:r>
              <a:rPr lang="pl-PL" sz="2400" dirty="0">
                <a:solidFill>
                  <a:schemeClr val="tx1">
                    <a:lumMod val="65000"/>
                    <a:lumOff val="35000"/>
                  </a:schemeClr>
                </a:solidFill>
              </a:rPr>
              <a:t>Działalność gospodarcza i rejestr praktyk</a:t>
            </a:r>
          </a:p>
          <a:p>
            <a:pPr marL="514350" indent="-514350">
              <a:buAutoNum type="arabicPeriod"/>
            </a:pPr>
            <a:r>
              <a:rPr lang="pl-PL" sz="2400" dirty="0">
                <a:solidFill>
                  <a:schemeClr val="tx1">
                    <a:lumMod val="65000"/>
                    <a:lumOff val="35000"/>
                  </a:schemeClr>
                </a:solidFill>
              </a:rPr>
              <a:t>ZUS ZLA oraz recepty</a:t>
            </a:r>
          </a:p>
          <a:p>
            <a:pPr marL="514350" indent="-514350">
              <a:buAutoNum type="arabicPeriod"/>
            </a:pPr>
            <a:r>
              <a:rPr lang="pl-PL" sz="2400" dirty="0">
                <a:solidFill>
                  <a:schemeClr val="tx1">
                    <a:lumMod val="65000"/>
                    <a:lumOff val="35000"/>
                  </a:schemeClr>
                </a:solidFill>
              </a:rPr>
              <a:t>Czas wolny, czyli może KML WIL</a:t>
            </a:r>
          </a:p>
          <a:p>
            <a:pPr marL="514350" indent="-514350">
              <a:buAutoNum type="arabicPeriod"/>
            </a:pPr>
            <a:endParaRPr lang="pl-PL" sz="2400" dirty="0">
              <a:solidFill>
                <a:schemeClr val="tx1">
                  <a:lumMod val="65000"/>
                  <a:lumOff val="35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4492" y="344894"/>
            <a:ext cx="7355160" cy="940966"/>
          </a:xfrm>
        </p:spPr>
        <p:txBody>
          <a:bodyPr/>
          <a:lstStyle/>
          <a:p>
            <a:r>
              <a:rPr lang="pl-PL" b="1" spc="300" dirty="0">
                <a:solidFill>
                  <a:schemeClr val="accent6">
                    <a:lumMod val="50000"/>
                  </a:schemeClr>
                </a:solidFill>
                <a:effectLst>
                  <a:outerShdw blurRad="38100" dist="38100" dir="2700000" algn="tl">
                    <a:srgbClr val="000000">
                      <a:alpha val="43137"/>
                    </a:srgbClr>
                  </a:outerShdw>
                </a:effectLst>
              </a:rPr>
              <a:t>PRAKTYKA LEKARSKA</a:t>
            </a:r>
          </a:p>
        </p:txBody>
      </p:sp>
      <p:sp>
        <p:nvSpPr>
          <p:cNvPr id="3" name="Symbol zastępczy zawartości 2"/>
          <p:cNvSpPr>
            <a:spLocks noGrp="1"/>
          </p:cNvSpPr>
          <p:nvPr>
            <p:ph idx="1"/>
          </p:nvPr>
        </p:nvSpPr>
        <p:spPr>
          <a:xfrm>
            <a:off x="1285852" y="1520212"/>
            <a:ext cx="7283152" cy="3337548"/>
          </a:xfrm>
        </p:spPr>
        <p:txBody>
          <a:bodyPr>
            <a:normAutofit lnSpcReduction="10000"/>
          </a:bodyPr>
          <a:lstStyle/>
          <a:p>
            <a:pPr marL="514350" indent="-514350">
              <a:buAutoNum type="arabicPeriod"/>
            </a:pPr>
            <a:r>
              <a:rPr lang="pl-PL" dirty="0">
                <a:solidFill>
                  <a:schemeClr val="accent6">
                    <a:lumMod val="75000"/>
                  </a:schemeClr>
                </a:solidFill>
              </a:rPr>
              <a:t>Działalność gospodarcza</a:t>
            </a:r>
          </a:p>
          <a:p>
            <a:pPr marL="514350" indent="-514350">
              <a:buAutoNum type="arabicPeriod"/>
            </a:pPr>
            <a:r>
              <a:rPr lang="pl-PL" b="1" dirty="0">
                <a:solidFill>
                  <a:schemeClr val="accent6">
                    <a:lumMod val="75000"/>
                  </a:schemeClr>
                </a:solidFill>
              </a:rPr>
              <a:t>Rejestr praktyk</a:t>
            </a:r>
          </a:p>
          <a:p>
            <a:pPr marL="514350" indent="-514350">
              <a:buAutoNum type="arabicPeriod"/>
            </a:pPr>
            <a:r>
              <a:rPr lang="pl-PL" dirty="0">
                <a:solidFill>
                  <a:schemeClr val="accent6">
                    <a:lumMod val="75000"/>
                  </a:schemeClr>
                </a:solidFill>
              </a:rPr>
              <a:t>Obowiązkowe ubezpieczenie</a:t>
            </a:r>
          </a:p>
          <a:p>
            <a:pPr marL="514350" indent="-514350">
              <a:buAutoNum type="arabicPeriod"/>
            </a:pPr>
            <a:r>
              <a:rPr lang="pl-PL" dirty="0">
                <a:solidFill>
                  <a:schemeClr val="accent6">
                    <a:lumMod val="75000"/>
                  </a:schemeClr>
                </a:solidFill>
              </a:rPr>
              <a:t>Urząd </a:t>
            </a:r>
            <a:r>
              <a:rPr lang="pl-PL" dirty="0" smtClean="0">
                <a:solidFill>
                  <a:schemeClr val="accent6">
                    <a:lumMod val="75000"/>
                  </a:schemeClr>
                </a:solidFill>
              </a:rPr>
              <a:t>Skarbowy</a:t>
            </a:r>
            <a:endParaRPr lang="pl-PL" dirty="0">
              <a:solidFill>
                <a:schemeClr val="accent6">
                  <a:lumMod val="75000"/>
                </a:schemeClr>
              </a:solidFill>
            </a:endParaRPr>
          </a:p>
          <a:p>
            <a:pPr marL="514350" indent="-514350">
              <a:buAutoNum type="arabicPeriod"/>
            </a:pPr>
            <a:r>
              <a:rPr lang="pl-PL" dirty="0">
                <a:solidFill>
                  <a:schemeClr val="accent6">
                    <a:lumMod val="75000"/>
                  </a:schemeClr>
                </a:solidFill>
              </a:rPr>
              <a:t>Obowiązki</a:t>
            </a:r>
          </a:p>
          <a:p>
            <a:pPr marL="514350" indent="-514350">
              <a:buAutoNum type="arabicPeriod"/>
            </a:pPr>
            <a:r>
              <a:rPr lang="pl-PL" dirty="0">
                <a:solidFill>
                  <a:schemeClr val="accent6">
                    <a:lumMod val="75000"/>
                  </a:schemeClr>
                </a:solidFill>
              </a:rPr>
              <a:t>Profil zaufany</a:t>
            </a:r>
          </a:p>
          <a:p>
            <a:pPr marL="514350" indent="-514350">
              <a:buNone/>
            </a:pPr>
            <a:endParaRPr lang="pl-PL" dirty="0">
              <a:solidFill>
                <a:schemeClr val="accent6">
                  <a:lumMod val="75000"/>
                </a:schemeClr>
              </a:solidFill>
            </a:endParaRPr>
          </a:p>
          <a:p>
            <a:pPr marL="514350" indent="-514350">
              <a:buAutoNum type="arabicPeriod"/>
            </a:pPr>
            <a:endParaRPr lang="pl-PL" dirty="0">
              <a:solidFill>
                <a:schemeClr val="accent6">
                  <a:lumMod val="75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00100" y="344894"/>
            <a:ext cx="7355160" cy="940966"/>
          </a:xfrm>
        </p:spPr>
        <p:txBody>
          <a:bodyPr/>
          <a:lstStyle/>
          <a:p>
            <a:r>
              <a:rPr lang="pl-PL" b="1" spc="300" dirty="0">
                <a:solidFill>
                  <a:schemeClr val="accent6">
                    <a:lumMod val="50000"/>
                  </a:schemeClr>
                </a:solidFill>
                <a:effectLst>
                  <a:outerShdw blurRad="38100" dist="38100" dir="2700000" algn="tl">
                    <a:srgbClr val="000000">
                      <a:alpha val="43137"/>
                    </a:srgbClr>
                  </a:outerShdw>
                </a:effectLst>
              </a:rPr>
              <a:t>REJESTR PRAKTYK</a:t>
            </a:r>
          </a:p>
        </p:txBody>
      </p:sp>
      <p:sp>
        <p:nvSpPr>
          <p:cNvPr id="3" name="Symbol zastępczy zawartości 2"/>
          <p:cNvSpPr>
            <a:spLocks noGrp="1"/>
          </p:cNvSpPr>
          <p:nvPr>
            <p:ph idx="1"/>
          </p:nvPr>
        </p:nvSpPr>
        <p:spPr>
          <a:xfrm>
            <a:off x="571472" y="2214554"/>
            <a:ext cx="7787208" cy="1656184"/>
          </a:xfrm>
        </p:spPr>
        <p:txBody>
          <a:bodyPr>
            <a:normAutofit fontScale="77500" lnSpcReduction="20000"/>
          </a:bodyPr>
          <a:lstStyle/>
          <a:p>
            <a:pPr algn="ctr">
              <a:buNone/>
            </a:pPr>
            <a:r>
              <a:rPr lang="pl-PL" sz="5400" b="1" u="sng" dirty="0">
                <a:solidFill>
                  <a:schemeClr val="accent6">
                    <a:lumMod val="75000"/>
                  </a:schemeClr>
                </a:solidFill>
              </a:rPr>
              <a:t>	</a:t>
            </a:r>
            <a:r>
              <a:rPr lang="pl-PL" sz="5400" b="1" u="sng" dirty="0" err="1">
                <a:solidFill>
                  <a:schemeClr val="accent6">
                    <a:lumMod val="75000"/>
                  </a:schemeClr>
                </a:solidFill>
              </a:rPr>
              <a:t>www.wil.org.pl</a:t>
            </a:r>
            <a:endParaRPr lang="pl-PL" sz="5400" b="1" u="sng" dirty="0">
              <a:solidFill>
                <a:schemeClr val="accent6">
                  <a:lumMod val="75000"/>
                </a:schemeClr>
              </a:solidFill>
            </a:endParaRPr>
          </a:p>
          <a:p>
            <a:pPr algn="ctr">
              <a:buNone/>
            </a:pPr>
            <a:r>
              <a:rPr lang="pl-PL" sz="4800" u="sng" dirty="0">
                <a:solidFill>
                  <a:schemeClr val="accent6">
                    <a:lumMod val="75000"/>
                  </a:schemeClr>
                </a:solidFill>
              </a:rPr>
              <a:t>http://www.rpwdl.csioz.gov.pl/</a:t>
            </a:r>
            <a:r>
              <a:rPr lang="pl-PL" sz="4800" dirty="0">
                <a:solidFill>
                  <a:schemeClr val="accent6">
                    <a:lumMod val="75000"/>
                  </a:schemeClr>
                </a:solidFill>
              </a:rPr>
              <a:t> </a:t>
            </a:r>
            <a:r>
              <a:rPr lang="pl-PL" sz="5400" b="1" dirty="0">
                <a:solidFill>
                  <a:schemeClr val="accent6">
                    <a:lumMod val="75000"/>
                  </a:schemeClr>
                </a:solidFill>
              </a:rPr>
              <a:t> </a:t>
            </a:r>
            <a:endParaRPr lang="pl-PL" sz="5400" dirty="0">
              <a:solidFill>
                <a:schemeClr val="accent6">
                  <a:lumMod val="75000"/>
                </a:schemeClr>
              </a:solidFill>
            </a:endParaRPr>
          </a:p>
          <a:p>
            <a:pPr marL="514350" indent="-514350">
              <a:buNone/>
            </a:pPr>
            <a:r>
              <a:rPr lang="pl-PL" dirty="0">
                <a:solidFill>
                  <a:schemeClr val="accent6">
                    <a:lumMod val="75000"/>
                  </a:schemeClr>
                </a:solidFill>
              </a:rPr>
              <a:t> </a:t>
            </a:r>
          </a:p>
          <a:p>
            <a:pPr marL="514350" indent="-514350">
              <a:buNone/>
            </a:pPr>
            <a:endParaRPr lang="pl-PL" dirty="0">
              <a:solidFill>
                <a:schemeClr val="accent6">
                  <a:lumMod val="75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5720" y="1785926"/>
            <a:ext cx="8572560" cy="2643206"/>
          </a:xfrm>
        </p:spPr>
        <p:txBody>
          <a:bodyPr>
            <a:normAutofit fontScale="47500" lnSpcReduction="20000"/>
          </a:bodyPr>
          <a:lstStyle/>
          <a:p>
            <a:pPr>
              <a:buNone/>
            </a:pPr>
            <a:r>
              <a:rPr lang="pl-PL" sz="5400" dirty="0">
                <a:solidFill>
                  <a:schemeClr val="accent6">
                    <a:lumMod val="75000"/>
                  </a:schemeClr>
                </a:solidFill>
              </a:rPr>
              <a:t>	</a:t>
            </a:r>
            <a:r>
              <a:rPr lang="pl-PL" sz="5400" dirty="0">
                <a:solidFill>
                  <a:schemeClr val="accent6">
                    <a:lumMod val="75000"/>
                  </a:schemeClr>
                </a:solidFill>
                <a:sym typeface="Wingdings" pitchFamily="2" charset="2"/>
              </a:rPr>
              <a:t> </a:t>
            </a:r>
            <a:r>
              <a:rPr lang="pl-PL" sz="5400" dirty="0">
                <a:solidFill>
                  <a:schemeClr val="accent6">
                    <a:lumMod val="75000"/>
                  </a:schemeClr>
                </a:solidFill>
              </a:rPr>
              <a:t>Indywidualna praktyka lekarska (stacjonarna – gabinet)</a:t>
            </a:r>
          </a:p>
          <a:p>
            <a:pPr>
              <a:buNone/>
            </a:pPr>
            <a:r>
              <a:rPr lang="pl-PL" sz="5400" dirty="0">
                <a:solidFill>
                  <a:schemeClr val="accent6">
                    <a:lumMod val="75000"/>
                  </a:schemeClr>
                </a:solidFill>
              </a:rPr>
              <a:t>	</a:t>
            </a:r>
            <a:r>
              <a:rPr lang="pl-PL" sz="5400" dirty="0">
                <a:solidFill>
                  <a:schemeClr val="accent6">
                    <a:lumMod val="75000"/>
                  </a:schemeClr>
                </a:solidFill>
                <a:sym typeface="Wingdings" pitchFamily="2" charset="2"/>
              </a:rPr>
              <a:t> </a:t>
            </a:r>
            <a:r>
              <a:rPr lang="pl-PL" sz="5400" dirty="0">
                <a:solidFill>
                  <a:schemeClr val="accent6">
                    <a:lumMod val="75000"/>
                  </a:schemeClr>
                </a:solidFill>
              </a:rPr>
              <a:t>Indywidualna praktyka wyłącznie w miejscu wezwania</a:t>
            </a:r>
          </a:p>
          <a:p>
            <a:pPr>
              <a:buNone/>
            </a:pPr>
            <a:r>
              <a:rPr lang="pl-PL" sz="5400" dirty="0">
                <a:solidFill>
                  <a:schemeClr val="accent6">
                    <a:lumMod val="75000"/>
                  </a:schemeClr>
                </a:solidFill>
              </a:rPr>
              <a:t>	</a:t>
            </a:r>
            <a:r>
              <a:rPr lang="pl-PL" sz="5400" dirty="0">
                <a:solidFill>
                  <a:schemeClr val="accent6">
                    <a:lumMod val="75000"/>
                  </a:schemeClr>
                </a:solidFill>
                <a:sym typeface="Wingdings" pitchFamily="2" charset="2"/>
              </a:rPr>
              <a:t> </a:t>
            </a:r>
            <a:r>
              <a:rPr lang="pl-PL" sz="5400" dirty="0">
                <a:solidFill>
                  <a:schemeClr val="accent6">
                    <a:lumMod val="75000"/>
                  </a:schemeClr>
                </a:solidFill>
              </a:rPr>
              <a:t>Indywidualna praktyka  wyłącznie w przedsiębiorstwie podmiotu leczniczego</a:t>
            </a:r>
          </a:p>
          <a:p>
            <a:pPr>
              <a:buNone/>
            </a:pPr>
            <a:r>
              <a:rPr lang="pl-PL" sz="5400" dirty="0">
                <a:solidFill>
                  <a:schemeClr val="accent6">
                    <a:lumMod val="75000"/>
                  </a:schemeClr>
                </a:solidFill>
              </a:rPr>
              <a:t>	</a:t>
            </a:r>
            <a:r>
              <a:rPr lang="pl-PL" sz="5400" dirty="0">
                <a:solidFill>
                  <a:schemeClr val="accent6">
                    <a:lumMod val="75000"/>
                  </a:schemeClr>
                </a:solidFill>
                <a:sym typeface="Wingdings" pitchFamily="2" charset="2"/>
              </a:rPr>
              <a:t> </a:t>
            </a:r>
            <a:r>
              <a:rPr lang="pl-PL" sz="5400" dirty="0">
                <a:solidFill>
                  <a:schemeClr val="accent6">
                    <a:lumMod val="75000"/>
                  </a:schemeClr>
                </a:solidFill>
              </a:rPr>
              <a:t>Grupowa praktyka lekarska</a:t>
            </a:r>
          </a:p>
          <a:p>
            <a:pPr marL="514350" indent="-514350">
              <a:buNone/>
            </a:pPr>
            <a:endParaRPr lang="pl-PL" dirty="0">
              <a:solidFill>
                <a:schemeClr val="accent6">
                  <a:lumMod val="75000"/>
                </a:schemeClr>
              </a:solidFill>
            </a:endParaRPr>
          </a:p>
        </p:txBody>
      </p:sp>
      <p:sp>
        <p:nvSpPr>
          <p:cNvPr id="5" name="Tytuł 1"/>
          <p:cNvSpPr>
            <a:spLocks noGrp="1"/>
          </p:cNvSpPr>
          <p:nvPr>
            <p:ph type="title"/>
          </p:nvPr>
        </p:nvSpPr>
        <p:spPr>
          <a:xfrm>
            <a:off x="1000100" y="344894"/>
            <a:ext cx="7355160" cy="940966"/>
          </a:xfrm>
        </p:spPr>
        <p:txBody>
          <a:bodyPr/>
          <a:lstStyle/>
          <a:p>
            <a:r>
              <a:rPr lang="pl-PL" b="1" spc="300" dirty="0">
                <a:solidFill>
                  <a:schemeClr val="accent6">
                    <a:lumMod val="50000"/>
                  </a:schemeClr>
                </a:solidFill>
                <a:effectLst>
                  <a:outerShdw blurRad="38100" dist="38100" dir="2700000" algn="tl">
                    <a:srgbClr val="000000">
                      <a:alpha val="43137"/>
                    </a:srgbClr>
                  </a:outerShdw>
                </a:effectLst>
              </a:rPr>
              <a:t>REJESTR PRAKTYK</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5720" y="1785926"/>
            <a:ext cx="8572560" cy="2643206"/>
          </a:xfrm>
        </p:spPr>
        <p:txBody>
          <a:bodyPr>
            <a:normAutofit fontScale="47500" lnSpcReduction="20000"/>
          </a:bodyPr>
          <a:lstStyle/>
          <a:p>
            <a:pPr>
              <a:buNone/>
            </a:pPr>
            <a:r>
              <a:rPr lang="pl-PL" sz="5400" dirty="0">
                <a:solidFill>
                  <a:schemeClr val="accent6">
                    <a:lumMod val="75000"/>
                  </a:schemeClr>
                </a:solidFill>
              </a:rPr>
              <a:t>	</a:t>
            </a:r>
            <a:r>
              <a:rPr lang="pl-PL" sz="5400" dirty="0">
                <a:solidFill>
                  <a:schemeClr val="accent6">
                    <a:lumMod val="75000"/>
                  </a:schemeClr>
                </a:solidFill>
                <a:sym typeface="Wingdings" pitchFamily="2" charset="2"/>
              </a:rPr>
              <a:t> </a:t>
            </a:r>
            <a:r>
              <a:rPr lang="pl-PL" sz="5400" dirty="0">
                <a:solidFill>
                  <a:schemeClr val="accent6">
                    <a:lumMod val="75000"/>
                  </a:schemeClr>
                </a:solidFill>
              </a:rPr>
              <a:t>Indywidualna praktyka lekarska (stacjonarna – gabinet)</a:t>
            </a:r>
          </a:p>
          <a:p>
            <a:pPr>
              <a:buNone/>
            </a:pPr>
            <a:r>
              <a:rPr lang="pl-PL" sz="5400" dirty="0">
                <a:solidFill>
                  <a:schemeClr val="accent6">
                    <a:lumMod val="75000"/>
                  </a:schemeClr>
                </a:solidFill>
              </a:rPr>
              <a:t>	</a:t>
            </a:r>
            <a:r>
              <a:rPr lang="pl-PL" sz="5400" b="1" dirty="0">
                <a:solidFill>
                  <a:schemeClr val="accent6">
                    <a:lumMod val="75000"/>
                  </a:schemeClr>
                </a:solidFill>
                <a:sym typeface="Wingdings" pitchFamily="2" charset="2"/>
              </a:rPr>
              <a:t> </a:t>
            </a:r>
            <a:r>
              <a:rPr lang="pl-PL" sz="5400" b="1" dirty="0">
                <a:solidFill>
                  <a:schemeClr val="accent6">
                    <a:lumMod val="75000"/>
                  </a:schemeClr>
                </a:solidFill>
              </a:rPr>
              <a:t>Indywidualna praktyka wyłącznie w miejscu wezwania</a:t>
            </a:r>
          </a:p>
          <a:p>
            <a:pPr>
              <a:buNone/>
            </a:pPr>
            <a:r>
              <a:rPr lang="pl-PL" sz="5400" b="1" dirty="0">
                <a:solidFill>
                  <a:schemeClr val="accent6">
                    <a:lumMod val="75000"/>
                  </a:schemeClr>
                </a:solidFill>
              </a:rPr>
              <a:t>	</a:t>
            </a:r>
            <a:r>
              <a:rPr lang="pl-PL" sz="5400" b="1" dirty="0">
                <a:solidFill>
                  <a:schemeClr val="accent6">
                    <a:lumMod val="75000"/>
                  </a:schemeClr>
                </a:solidFill>
                <a:sym typeface="Wingdings" pitchFamily="2" charset="2"/>
              </a:rPr>
              <a:t> </a:t>
            </a:r>
            <a:r>
              <a:rPr lang="pl-PL" sz="5400" b="1" dirty="0">
                <a:solidFill>
                  <a:schemeClr val="accent6">
                    <a:lumMod val="75000"/>
                  </a:schemeClr>
                </a:solidFill>
              </a:rPr>
              <a:t>Indywidualna praktyka  wyłącznie w przedsiębiorstwie podmiotu leczniczego</a:t>
            </a:r>
          </a:p>
          <a:p>
            <a:pPr>
              <a:buNone/>
            </a:pPr>
            <a:r>
              <a:rPr lang="pl-PL" sz="5400" dirty="0">
                <a:solidFill>
                  <a:schemeClr val="accent6">
                    <a:lumMod val="75000"/>
                  </a:schemeClr>
                </a:solidFill>
              </a:rPr>
              <a:t>	</a:t>
            </a:r>
            <a:r>
              <a:rPr lang="pl-PL" sz="5400" dirty="0">
                <a:solidFill>
                  <a:schemeClr val="accent6">
                    <a:lumMod val="75000"/>
                  </a:schemeClr>
                </a:solidFill>
                <a:sym typeface="Wingdings" pitchFamily="2" charset="2"/>
              </a:rPr>
              <a:t> </a:t>
            </a:r>
            <a:r>
              <a:rPr lang="pl-PL" sz="5400" dirty="0">
                <a:solidFill>
                  <a:schemeClr val="accent6">
                    <a:lumMod val="75000"/>
                  </a:schemeClr>
                </a:solidFill>
              </a:rPr>
              <a:t>Grupowa praktyka lekarska</a:t>
            </a:r>
          </a:p>
          <a:p>
            <a:pPr marL="514350" indent="-514350">
              <a:buNone/>
            </a:pPr>
            <a:endParaRPr lang="pl-PL" dirty="0">
              <a:solidFill>
                <a:schemeClr val="accent6">
                  <a:lumMod val="75000"/>
                </a:schemeClr>
              </a:solidFill>
            </a:endParaRPr>
          </a:p>
        </p:txBody>
      </p:sp>
      <p:sp>
        <p:nvSpPr>
          <p:cNvPr id="5" name="Tytuł 1"/>
          <p:cNvSpPr>
            <a:spLocks noGrp="1"/>
          </p:cNvSpPr>
          <p:nvPr>
            <p:ph type="title"/>
          </p:nvPr>
        </p:nvSpPr>
        <p:spPr>
          <a:xfrm>
            <a:off x="1000100" y="344894"/>
            <a:ext cx="7355160" cy="940966"/>
          </a:xfrm>
        </p:spPr>
        <p:txBody>
          <a:bodyPr/>
          <a:lstStyle/>
          <a:p>
            <a:r>
              <a:rPr lang="pl-PL" b="1" spc="300" dirty="0">
                <a:solidFill>
                  <a:schemeClr val="accent6">
                    <a:lumMod val="50000"/>
                  </a:schemeClr>
                </a:solidFill>
                <a:effectLst>
                  <a:outerShdw blurRad="38100" dist="38100" dir="2700000" algn="tl">
                    <a:srgbClr val="000000">
                      <a:alpha val="43137"/>
                    </a:srgbClr>
                  </a:outerShdw>
                </a:effectLst>
              </a:rPr>
              <a:t>REJESTR PRAKTYK</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4492" y="344894"/>
            <a:ext cx="7355160" cy="940966"/>
          </a:xfrm>
        </p:spPr>
        <p:txBody>
          <a:bodyPr/>
          <a:lstStyle/>
          <a:p>
            <a:r>
              <a:rPr lang="pl-PL" b="1" spc="300" dirty="0">
                <a:solidFill>
                  <a:schemeClr val="accent6">
                    <a:lumMod val="50000"/>
                  </a:schemeClr>
                </a:solidFill>
                <a:effectLst>
                  <a:outerShdw blurRad="38100" dist="38100" dir="2700000" algn="tl">
                    <a:srgbClr val="000000">
                      <a:alpha val="43137"/>
                    </a:srgbClr>
                  </a:outerShdw>
                </a:effectLst>
              </a:rPr>
              <a:t>POTRZEBNE DOKUMENTY</a:t>
            </a:r>
          </a:p>
        </p:txBody>
      </p:sp>
      <p:sp>
        <p:nvSpPr>
          <p:cNvPr id="3" name="Symbol zastępczy zawartości 2"/>
          <p:cNvSpPr>
            <a:spLocks noGrp="1"/>
          </p:cNvSpPr>
          <p:nvPr>
            <p:ph idx="1"/>
          </p:nvPr>
        </p:nvSpPr>
        <p:spPr>
          <a:xfrm>
            <a:off x="428596" y="1357298"/>
            <a:ext cx="8358246" cy="4032448"/>
          </a:xfrm>
        </p:spPr>
        <p:txBody>
          <a:bodyPr>
            <a:normAutofit fontScale="47500" lnSpcReduction="20000"/>
          </a:bodyPr>
          <a:lstStyle/>
          <a:p>
            <a:pPr algn="ctr">
              <a:buNone/>
            </a:pPr>
            <a:r>
              <a:rPr lang="pl-PL" sz="2600" b="1" dirty="0">
                <a:solidFill>
                  <a:schemeClr val="accent6">
                    <a:lumMod val="75000"/>
                  </a:schemeClr>
                </a:solidFill>
              </a:rPr>
              <a:t>	</a:t>
            </a:r>
            <a:r>
              <a:rPr lang="pl-PL" sz="5000" b="1" dirty="0">
                <a:solidFill>
                  <a:schemeClr val="accent6">
                    <a:lumMod val="75000"/>
                  </a:schemeClr>
                </a:solidFill>
              </a:rPr>
              <a:t>Indywidualna praktyka wyłącznie w miejscu wezwania oraz indywidualna praktyka  wyłącznie w przedsiębiorstwie podmiotu leczniczego</a:t>
            </a:r>
          </a:p>
          <a:p>
            <a:pPr marL="514350" indent="-514350">
              <a:buNone/>
            </a:pPr>
            <a:r>
              <a:rPr lang="pl-PL" sz="5000" dirty="0">
                <a:solidFill>
                  <a:schemeClr val="accent6">
                    <a:lumMod val="75000"/>
                  </a:schemeClr>
                </a:solidFill>
              </a:rPr>
              <a:t>	</a:t>
            </a:r>
            <a:r>
              <a:rPr lang="pl-PL" sz="5000" dirty="0">
                <a:solidFill>
                  <a:schemeClr val="accent6">
                    <a:lumMod val="75000"/>
                  </a:schemeClr>
                </a:solidFill>
                <a:sym typeface="Wingdings" pitchFamily="2" charset="2"/>
              </a:rPr>
              <a:t> wniosek</a:t>
            </a:r>
          </a:p>
          <a:p>
            <a:pPr marL="514350" indent="-514350">
              <a:buNone/>
            </a:pPr>
            <a:r>
              <a:rPr lang="pl-PL" sz="5000" dirty="0">
                <a:solidFill>
                  <a:schemeClr val="accent6">
                    <a:lumMod val="75000"/>
                  </a:schemeClr>
                </a:solidFill>
                <a:sym typeface="Wingdings" pitchFamily="2" charset="2"/>
              </a:rPr>
              <a:t>	 PWZ</a:t>
            </a:r>
          </a:p>
          <a:p>
            <a:pPr marL="514350" indent="-514350">
              <a:buNone/>
            </a:pPr>
            <a:r>
              <a:rPr lang="pl-PL" sz="5000" dirty="0">
                <a:solidFill>
                  <a:schemeClr val="accent6">
                    <a:lumMod val="75000"/>
                  </a:schemeClr>
                </a:solidFill>
                <a:sym typeface="Wingdings" pitchFamily="2" charset="2"/>
              </a:rPr>
              <a:t>	 wpis do CEIDG</a:t>
            </a:r>
          </a:p>
          <a:p>
            <a:pPr marL="514350" indent="-514350">
              <a:buNone/>
            </a:pPr>
            <a:r>
              <a:rPr lang="pl-PL" sz="5000" dirty="0">
                <a:solidFill>
                  <a:schemeClr val="accent6">
                    <a:lumMod val="75000"/>
                  </a:schemeClr>
                </a:solidFill>
                <a:sym typeface="Wingdings" pitchFamily="2" charset="2"/>
              </a:rPr>
              <a:t>	 umowa o ubezpieczeniu OC podmiotu wykonującego działalność leczniczą</a:t>
            </a:r>
          </a:p>
          <a:p>
            <a:pPr marL="514350" indent="-514350">
              <a:buNone/>
            </a:pPr>
            <a:r>
              <a:rPr lang="pl-PL" sz="5000" dirty="0">
                <a:solidFill>
                  <a:schemeClr val="accent6">
                    <a:lumMod val="75000"/>
                  </a:schemeClr>
                </a:solidFill>
                <a:sym typeface="Wingdings" pitchFamily="2" charset="2"/>
              </a:rPr>
              <a:t>	 dowód wpłaty </a:t>
            </a:r>
            <a:r>
              <a:rPr lang="pl-PL" sz="5000" dirty="0" smtClean="0">
                <a:solidFill>
                  <a:schemeClr val="accent6">
                    <a:lumMod val="75000"/>
                  </a:schemeClr>
                </a:solidFill>
                <a:sym typeface="Wingdings" pitchFamily="2" charset="2"/>
              </a:rPr>
              <a:t>(</a:t>
            </a:r>
            <a:r>
              <a:rPr lang="pl-PL" sz="5000" dirty="0" smtClean="0">
                <a:solidFill>
                  <a:schemeClr val="accent6">
                    <a:lumMod val="75000"/>
                  </a:schemeClr>
                </a:solidFill>
                <a:sym typeface="Wingdings" pitchFamily="2" charset="2"/>
              </a:rPr>
              <a:t>91</a:t>
            </a:r>
            <a:r>
              <a:rPr lang="pl-PL" sz="5000" dirty="0" smtClean="0">
                <a:solidFill>
                  <a:schemeClr val="accent6">
                    <a:lumMod val="75000"/>
                  </a:schemeClr>
                </a:solidFill>
                <a:sym typeface="Wingdings" pitchFamily="2" charset="2"/>
              </a:rPr>
              <a:t>zł </a:t>
            </a:r>
            <a:r>
              <a:rPr lang="pl-PL" sz="5000" dirty="0">
                <a:solidFill>
                  <a:schemeClr val="accent6">
                    <a:lumMod val="75000"/>
                  </a:schemeClr>
                </a:solidFill>
                <a:sym typeface="Wingdings" pitchFamily="2" charset="2"/>
              </a:rPr>
              <a:t>wpis do rejestru; </a:t>
            </a:r>
            <a:r>
              <a:rPr lang="pl-PL" sz="5000" dirty="0" smtClean="0">
                <a:solidFill>
                  <a:schemeClr val="accent6">
                    <a:lumMod val="75000"/>
                  </a:schemeClr>
                </a:solidFill>
                <a:sym typeface="Wingdings" pitchFamily="2" charset="2"/>
              </a:rPr>
              <a:t>46zł </a:t>
            </a:r>
            <a:r>
              <a:rPr lang="pl-PL" sz="5000" dirty="0">
                <a:solidFill>
                  <a:schemeClr val="accent6">
                    <a:lumMod val="75000"/>
                  </a:schemeClr>
                </a:solidFill>
                <a:sym typeface="Wingdings" pitchFamily="2" charset="2"/>
              </a:rPr>
              <a:t>zmiana wpisu)</a:t>
            </a:r>
          </a:p>
          <a:p>
            <a:pPr marL="514350" indent="-514350">
              <a:buNone/>
            </a:pPr>
            <a:r>
              <a:rPr lang="pl-PL" dirty="0">
                <a:solidFill>
                  <a:schemeClr val="accent6">
                    <a:lumMod val="75000"/>
                  </a:schemeClr>
                </a:solidFill>
                <a:sym typeface="Wingdings" pitchFamily="2" charset="2"/>
              </a:rPr>
              <a:t>	</a:t>
            </a:r>
            <a:endParaRPr lang="pl-PL" dirty="0">
              <a:solidFill>
                <a:schemeClr val="accent6">
                  <a:lumMod val="75000"/>
                </a:schemeClr>
              </a:solidFill>
            </a:endParaRPr>
          </a:p>
        </p:txBody>
      </p:sp>
      <p:sp>
        <p:nvSpPr>
          <p:cNvPr id="4" name="Prostokąt zaokrąglony 3"/>
          <p:cNvSpPr/>
          <p:nvPr/>
        </p:nvSpPr>
        <p:spPr>
          <a:xfrm>
            <a:off x="3786182" y="4714884"/>
            <a:ext cx="5286412" cy="1785950"/>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accent2">
                    <a:lumMod val="75000"/>
                  </a:schemeClr>
                </a:solidFill>
              </a:rPr>
              <a:t>BANK PKO BP S.A.</a:t>
            </a:r>
            <a:r>
              <a:rPr lang="pl-PL" dirty="0">
                <a:solidFill>
                  <a:schemeClr val="accent2">
                    <a:lumMod val="75000"/>
                  </a:schemeClr>
                </a:solidFill>
              </a:rPr>
              <a:t/>
            </a:r>
            <a:br>
              <a:rPr lang="pl-PL" dirty="0">
                <a:solidFill>
                  <a:schemeClr val="accent2">
                    <a:lumMod val="75000"/>
                  </a:schemeClr>
                </a:solidFill>
              </a:rPr>
            </a:br>
            <a:r>
              <a:rPr lang="pl-PL" dirty="0">
                <a:solidFill>
                  <a:schemeClr val="accent2">
                    <a:lumMod val="75000"/>
                  </a:schemeClr>
                </a:solidFill>
              </a:rPr>
              <a:t>4 Oddział Poznań</a:t>
            </a:r>
            <a:br>
              <a:rPr lang="pl-PL" dirty="0">
                <a:solidFill>
                  <a:schemeClr val="accent2">
                    <a:lumMod val="75000"/>
                  </a:schemeClr>
                </a:solidFill>
              </a:rPr>
            </a:br>
            <a:r>
              <a:rPr lang="pl-PL" dirty="0">
                <a:solidFill>
                  <a:schemeClr val="accent2">
                    <a:lumMod val="75000"/>
                  </a:schemeClr>
                </a:solidFill>
              </a:rPr>
              <a:t>45 1020 4027 0000 1102 0404 3501</a:t>
            </a:r>
          </a:p>
          <a:p>
            <a:pPr algn="just"/>
            <a:r>
              <a:rPr lang="pl-PL" b="1" dirty="0">
                <a:solidFill>
                  <a:schemeClr val="accent2">
                    <a:lumMod val="75000"/>
                  </a:schemeClr>
                </a:solidFill>
              </a:rPr>
              <a:t>tytułem:</a:t>
            </a:r>
            <a:r>
              <a:rPr lang="pl-PL" dirty="0">
                <a:solidFill>
                  <a:schemeClr val="accent2">
                    <a:lumMod val="75000"/>
                  </a:schemeClr>
                </a:solidFill>
              </a:rPr>
              <a:t> opłata za rejestrację lub zmianę wpisu praktyki (podać również nazwisko i imię oraz adres praktyki, za którą wniesiona jest opłata).</a:t>
            </a:r>
          </a:p>
        </p:txBody>
      </p:sp>
      <p:sp>
        <p:nvSpPr>
          <p:cNvPr id="5" name="Prostokąt zaokrąglony 4"/>
          <p:cNvSpPr/>
          <p:nvPr/>
        </p:nvSpPr>
        <p:spPr>
          <a:xfrm>
            <a:off x="785786" y="4857760"/>
            <a:ext cx="2286016" cy="571504"/>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accent2">
                    <a:lumMod val="75000"/>
                  </a:schemeClr>
                </a:solidFill>
              </a:rPr>
              <a:t>Opłata w kasie WIL</a:t>
            </a:r>
          </a:p>
        </p:txBody>
      </p:sp>
      <p:cxnSp>
        <p:nvCxnSpPr>
          <p:cNvPr id="6" name="Łącznik prosty ze strzałką 5"/>
          <p:cNvCxnSpPr>
            <a:stCxn id="12" idx="5"/>
          </p:cNvCxnSpPr>
          <p:nvPr/>
        </p:nvCxnSpPr>
        <p:spPr>
          <a:xfrm rot="16200000" flipH="1">
            <a:off x="3376352" y="3963823"/>
            <a:ext cx="294117" cy="1208003"/>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8" name="Łącznik prosty ze strzałką 7"/>
          <p:cNvCxnSpPr/>
          <p:nvPr/>
        </p:nvCxnSpPr>
        <p:spPr>
          <a:xfrm rot="5400000">
            <a:off x="1891365" y="4466561"/>
            <a:ext cx="209754" cy="420648"/>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2" name="Elipsa 11"/>
          <p:cNvSpPr/>
          <p:nvPr/>
        </p:nvSpPr>
        <p:spPr>
          <a:xfrm>
            <a:off x="1198454" y="3929066"/>
            <a:ext cx="201622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232842" y="1071546"/>
            <a:ext cx="6696744" cy="2664296"/>
          </a:xfr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ormAutofit/>
          </a:bodyPr>
          <a:lstStyle/>
          <a:p>
            <a:r>
              <a:rPr lang="pl-PL" sz="3600" b="1" dirty="0">
                <a:solidFill>
                  <a:schemeClr val="bg1"/>
                </a:solidFill>
              </a:rPr>
              <a:t>Każdą zmianę miejsca wykonywania działalności należy zgłosić do rejestru praktyk</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4492" y="344894"/>
            <a:ext cx="7355160" cy="940966"/>
          </a:xfrm>
        </p:spPr>
        <p:txBody>
          <a:bodyPr/>
          <a:lstStyle/>
          <a:p>
            <a:r>
              <a:rPr lang="pl-PL" b="1" spc="300" dirty="0">
                <a:solidFill>
                  <a:schemeClr val="accent6">
                    <a:lumMod val="50000"/>
                  </a:schemeClr>
                </a:solidFill>
                <a:effectLst>
                  <a:outerShdw blurRad="38100" dist="38100" dir="2700000" algn="tl">
                    <a:srgbClr val="000000">
                      <a:alpha val="43137"/>
                    </a:srgbClr>
                  </a:outerShdw>
                </a:effectLst>
              </a:rPr>
              <a:t>PRAKTYKA LEKARSKA</a:t>
            </a:r>
          </a:p>
        </p:txBody>
      </p:sp>
      <p:sp>
        <p:nvSpPr>
          <p:cNvPr id="3" name="Symbol zastępczy zawartości 2"/>
          <p:cNvSpPr>
            <a:spLocks noGrp="1"/>
          </p:cNvSpPr>
          <p:nvPr>
            <p:ph idx="1"/>
          </p:nvPr>
        </p:nvSpPr>
        <p:spPr>
          <a:xfrm>
            <a:off x="1285852" y="1520212"/>
            <a:ext cx="7283152" cy="3337548"/>
          </a:xfrm>
        </p:spPr>
        <p:txBody>
          <a:bodyPr>
            <a:normAutofit lnSpcReduction="10000"/>
          </a:bodyPr>
          <a:lstStyle/>
          <a:p>
            <a:pPr marL="514350" indent="-514350">
              <a:buAutoNum type="arabicPeriod"/>
            </a:pPr>
            <a:r>
              <a:rPr lang="pl-PL" dirty="0">
                <a:solidFill>
                  <a:schemeClr val="accent6">
                    <a:lumMod val="75000"/>
                  </a:schemeClr>
                </a:solidFill>
              </a:rPr>
              <a:t>Działalność gospodarcza</a:t>
            </a:r>
          </a:p>
          <a:p>
            <a:pPr marL="514350" indent="-514350">
              <a:buAutoNum type="arabicPeriod"/>
            </a:pPr>
            <a:r>
              <a:rPr lang="pl-PL" dirty="0">
                <a:solidFill>
                  <a:schemeClr val="accent6">
                    <a:lumMod val="75000"/>
                  </a:schemeClr>
                </a:solidFill>
              </a:rPr>
              <a:t>Rejestr praktyk</a:t>
            </a:r>
          </a:p>
          <a:p>
            <a:pPr marL="514350" indent="-514350">
              <a:buAutoNum type="arabicPeriod"/>
            </a:pPr>
            <a:r>
              <a:rPr lang="pl-PL" b="1" dirty="0">
                <a:solidFill>
                  <a:schemeClr val="accent6">
                    <a:lumMod val="75000"/>
                  </a:schemeClr>
                </a:solidFill>
              </a:rPr>
              <a:t>Obowiązkowe ubezpieczenie</a:t>
            </a:r>
          </a:p>
          <a:p>
            <a:pPr marL="514350" indent="-514350">
              <a:buAutoNum type="arabicPeriod"/>
            </a:pPr>
            <a:r>
              <a:rPr lang="pl-PL" dirty="0">
                <a:solidFill>
                  <a:schemeClr val="accent6">
                    <a:lumMod val="75000"/>
                  </a:schemeClr>
                </a:solidFill>
              </a:rPr>
              <a:t>Urząd </a:t>
            </a:r>
            <a:r>
              <a:rPr lang="pl-PL" dirty="0" smtClean="0">
                <a:solidFill>
                  <a:schemeClr val="accent6">
                    <a:lumMod val="75000"/>
                  </a:schemeClr>
                </a:solidFill>
              </a:rPr>
              <a:t>Skarbowy</a:t>
            </a:r>
            <a:endParaRPr lang="pl-PL" dirty="0">
              <a:solidFill>
                <a:schemeClr val="accent6">
                  <a:lumMod val="75000"/>
                </a:schemeClr>
              </a:solidFill>
            </a:endParaRPr>
          </a:p>
          <a:p>
            <a:pPr marL="514350" indent="-514350">
              <a:buAutoNum type="arabicPeriod"/>
            </a:pPr>
            <a:r>
              <a:rPr lang="pl-PL" dirty="0">
                <a:solidFill>
                  <a:schemeClr val="accent6">
                    <a:lumMod val="75000"/>
                  </a:schemeClr>
                </a:solidFill>
              </a:rPr>
              <a:t>Obowiązki</a:t>
            </a:r>
          </a:p>
          <a:p>
            <a:pPr marL="514350" indent="-514350">
              <a:buAutoNum type="arabicPeriod"/>
            </a:pPr>
            <a:r>
              <a:rPr lang="pl-PL" dirty="0">
                <a:solidFill>
                  <a:schemeClr val="accent6">
                    <a:lumMod val="75000"/>
                  </a:schemeClr>
                </a:solidFill>
              </a:rPr>
              <a:t>Profil zaufany</a:t>
            </a:r>
          </a:p>
          <a:p>
            <a:pPr marL="514350" indent="-514350">
              <a:buNone/>
            </a:pPr>
            <a:endParaRPr lang="pl-PL" dirty="0">
              <a:solidFill>
                <a:schemeClr val="accent6">
                  <a:lumMod val="75000"/>
                </a:schemeClr>
              </a:solidFill>
            </a:endParaRPr>
          </a:p>
          <a:p>
            <a:pPr marL="514350" indent="-514350">
              <a:buAutoNum type="arabicPeriod"/>
            </a:pPr>
            <a:endParaRPr lang="pl-PL" dirty="0">
              <a:solidFill>
                <a:schemeClr val="accent6">
                  <a:lumMod val="75000"/>
                </a:schemeClr>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4492" y="344894"/>
            <a:ext cx="7355160" cy="940966"/>
          </a:xfrm>
        </p:spPr>
        <p:txBody>
          <a:bodyPr/>
          <a:lstStyle/>
          <a:p>
            <a:r>
              <a:rPr lang="pl-PL" b="1" spc="300" dirty="0">
                <a:solidFill>
                  <a:schemeClr val="accent6">
                    <a:lumMod val="50000"/>
                  </a:schemeClr>
                </a:solidFill>
                <a:effectLst>
                  <a:outerShdw blurRad="38100" dist="38100" dir="2700000" algn="tl">
                    <a:srgbClr val="000000">
                      <a:alpha val="43137"/>
                    </a:srgbClr>
                  </a:outerShdw>
                </a:effectLst>
              </a:rPr>
              <a:t>UBEZPIECZENIE OC</a:t>
            </a:r>
          </a:p>
        </p:txBody>
      </p:sp>
      <p:sp>
        <p:nvSpPr>
          <p:cNvPr id="3" name="Symbol zastępczy zawartości 2"/>
          <p:cNvSpPr>
            <a:spLocks noGrp="1"/>
          </p:cNvSpPr>
          <p:nvPr>
            <p:ph idx="1"/>
          </p:nvPr>
        </p:nvSpPr>
        <p:spPr>
          <a:xfrm>
            <a:off x="428596" y="1676198"/>
            <a:ext cx="8258204" cy="3253000"/>
          </a:xfrm>
        </p:spPr>
        <p:txBody>
          <a:bodyPr>
            <a:normAutofit/>
          </a:bodyPr>
          <a:lstStyle/>
          <a:p>
            <a:pPr marL="514350" indent="-514350" algn="just">
              <a:buNone/>
            </a:pPr>
            <a:r>
              <a:rPr lang="pl-PL" dirty="0">
                <a:solidFill>
                  <a:schemeClr val="accent6">
                    <a:lumMod val="75000"/>
                  </a:schemeClr>
                </a:solidFill>
              </a:rPr>
              <a:t>		Obowiązkowe ubezpieczenie OC musi wykupić osoba, która ma działalność gospodarczą.</a:t>
            </a:r>
          </a:p>
          <a:p>
            <a:pPr marL="514350" indent="-514350" algn="just">
              <a:buNone/>
            </a:pPr>
            <a:r>
              <a:rPr lang="pl-PL" dirty="0">
                <a:solidFill>
                  <a:schemeClr val="accent6">
                    <a:lumMod val="75000"/>
                  </a:schemeClr>
                </a:solidFill>
              </a:rPr>
              <a:t>		Osoby które pracują na podstawie umowy zlecenie mogą wykupić ubezpieczenie dobrowolne.</a:t>
            </a:r>
          </a:p>
          <a:p>
            <a:pPr marL="514350" indent="-514350">
              <a:buAutoNum type="arabicPeriod"/>
            </a:pPr>
            <a:endParaRPr lang="pl-PL" dirty="0">
              <a:solidFill>
                <a:schemeClr val="accent6">
                  <a:lumMod val="75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4492" y="344894"/>
            <a:ext cx="7355160" cy="940966"/>
          </a:xfrm>
        </p:spPr>
        <p:txBody>
          <a:bodyPr/>
          <a:lstStyle/>
          <a:p>
            <a:r>
              <a:rPr lang="pl-PL" b="1" spc="300" dirty="0">
                <a:solidFill>
                  <a:schemeClr val="accent6">
                    <a:lumMod val="50000"/>
                  </a:schemeClr>
                </a:solidFill>
                <a:effectLst>
                  <a:outerShdw blurRad="38100" dist="38100" dir="2700000" algn="tl">
                    <a:srgbClr val="000000">
                      <a:alpha val="43137"/>
                    </a:srgbClr>
                  </a:outerShdw>
                </a:effectLst>
              </a:rPr>
              <a:t>PRAKTYKA LEKARSKA</a:t>
            </a:r>
          </a:p>
        </p:txBody>
      </p:sp>
      <p:sp>
        <p:nvSpPr>
          <p:cNvPr id="3" name="Symbol zastępczy zawartości 2"/>
          <p:cNvSpPr>
            <a:spLocks noGrp="1"/>
          </p:cNvSpPr>
          <p:nvPr>
            <p:ph idx="1"/>
          </p:nvPr>
        </p:nvSpPr>
        <p:spPr>
          <a:xfrm>
            <a:off x="1285852" y="1520212"/>
            <a:ext cx="7283152" cy="3337548"/>
          </a:xfrm>
        </p:spPr>
        <p:txBody>
          <a:bodyPr>
            <a:normAutofit lnSpcReduction="10000"/>
          </a:bodyPr>
          <a:lstStyle/>
          <a:p>
            <a:pPr marL="514350" indent="-514350">
              <a:buAutoNum type="arabicPeriod"/>
            </a:pPr>
            <a:r>
              <a:rPr lang="pl-PL" dirty="0">
                <a:solidFill>
                  <a:schemeClr val="accent6">
                    <a:lumMod val="75000"/>
                  </a:schemeClr>
                </a:solidFill>
              </a:rPr>
              <a:t>Działalność gospodarcza</a:t>
            </a:r>
          </a:p>
          <a:p>
            <a:pPr marL="514350" indent="-514350">
              <a:buAutoNum type="arabicPeriod"/>
            </a:pPr>
            <a:r>
              <a:rPr lang="pl-PL" dirty="0">
                <a:solidFill>
                  <a:schemeClr val="accent6">
                    <a:lumMod val="75000"/>
                  </a:schemeClr>
                </a:solidFill>
              </a:rPr>
              <a:t>Rejestr praktyk</a:t>
            </a:r>
          </a:p>
          <a:p>
            <a:pPr marL="514350" indent="-514350">
              <a:buAutoNum type="arabicPeriod"/>
            </a:pPr>
            <a:r>
              <a:rPr lang="pl-PL" dirty="0">
                <a:solidFill>
                  <a:schemeClr val="accent6">
                    <a:lumMod val="75000"/>
                  </a:schemeClr>
                </a:solidFill>
              </a:rPr>
              <a:t>Obowiązkowe ubezpieczenie</a:t>
            </a:r>
          </a:p>
          <a:p>
            <a:pPr marL="514350" indent="-514350">
              <a:buAutoNum type="arabicPeriod"/>
            </a:pPr>
            <a:r>
              <a:rPr lang="pl-PL" b="1" dirty="0">
                <a:solidFill>
                  <a:schemeClr val="accent6">
                    <a:lumMod val="75000"/>
                  </a:schemeClr>
                </a:solidFill>
              </a:rPr>
              <a:t>Urząd Skarbowy</a:t>
            </a:r>
          </a:p>
          <a:p>
            <a:pPr marL="514350" indent="-514350">
              <a:buAutoNum type="arabicPeriod"/>
            </a:pPr>
            <a:r>
              <a:rPr lang="pl-PL" dirty="0">
                <a:solidFill>
                  <a:schemeClr val="accent6">
                    <a:lumMod val="75000"/>
                  </a:schemeClr>
                </a:solidFill>
              </a:rPr>
              <a:t>Obowiązki</a:t>
            </a:r>
          </a:p>
          <a:p>
            <a:pPr marL="514350" indent="-514350">
              <a:buAutoNum type="arabicPeriod"/>
            </a:pPr>
            <a:r>
              <a:rPr lang="pl-PL" dirty="0">
                <a:solidFill>
                  <a:schemeClr val="accent6">
                    <a:lumMod val="75000"/>
                  </a:schemeClr>
                </a:solidFill>
              </a:rPr>
              <a:t>Profil zaufany</a:t>
            </a:r>
          </a:p>
          <a:p>
            <a:pPr marL="514350" indent="-514350">
              <a:buNone/>
            </a:pPr>
            <a:endParaRPr lang="pl-PL" dirty="0">
              <a:solidFill>
                <a:schemeClr val="accent6">
                  <a:lumMod val="75000"/>
                </a:schemeClr>
              </a:solidFill>
            </a:endParaRPr>
          </a:p>
          <a:p>
            <a:pPr marL="514350" indent="-514350">
              <a:buAutoNum type="arabicPeriod"/>
            </a:pPr>
            <a:endParaRPr lang="pl-PL" dirty="0">
              <a:solidFill>
                <a:schemeClr val="accent6">
                  <a:lumMod val="7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4492" y="344894"/>
            <a:ext cx="7355160" cy="940966"/>
          </a:xfrm>
        </p:spPr>
        <p:txBody>
          <a:bodyPr>
            <a:normAutofit fontScale="90000"/>
          </a:bodyPr>
          <a:lstStyle/>
          <a:p>
            <a:r>
              <a:rPr lang="pl-PL" b="1" spc="300" dirty="0">
                <a:solidFill>
                  <a:schemeClr val="accent6">
                    <a:lumMod val="50000"/>
                  </a:schemeClr>
                </a:solidFill>
                <a:effectLst>
                  <a:outerShdw blurRad="38100" dist="38100" dir="2700000" algn="tl">
                    <a:srgbClr val="000000">
                      <a:alpha val="43137"/>
                    </a:srgbClr>
                  </a:outerShdw>
                </a:effectLst>
              </a:rPr>
              <a:t>PODATKI, </a:t>
            </a:r>
            <a:r>
              <a:rPr lang="pl-PL" b="1" spc="300" dirty="0" err="1">
                <a:solidFill>
                  <a:schemeClr val="accent6">
                    <a:lumMod val="50000"/>
                  </a:schemeClr>
                </a:solidFill>
                <a:effectLst>
                  <a:outerShdw blurRad="38100" dist="38100" dir="2700000" algn="tl">
                    <a:srgbClr val="000000">
                      <a:alpha val="43137"/>
                    </a:srgbClr>
                  </a:outerShdw>
                </a:effectLst>
              </a:rPr>
              <a:t>PODATKI</a:t>
            </a:r>
            <a:r>
              <a:rPr lang="pl-PL" b="1" spc="300" dirty="0">
                <a:solidFill>
                  <a:schemeClr val="accent6">
                    <a:lumMod val="50000"/>
                  </a:schemeClr>
                </a:solidFill>
                <a:effectLst>
                  <a:outerShdw blurRad="38100" dist="38100" dir="2700000" algn="tl">
                    <a:srgbClr val="000000">
                      <a:alpha val="43137"/>
                    </a:srgbClr>
                  </a:outerShdw>
                </a:effectLst>
              </a:rPr>
              <a:t>, </a:t>
            </a:r>
            <a:r>
              <a:rPr lang="pl-PL" b="1" spc="300" dirty="0" err="1">
                <a:solidFill>
                  <a:schemeClr val="accent6">
                    <a:lumMod val="50000"/>
                  </a:schemeClr>
                </a:solidFill>
                <a:effectLst>
                  <a:outerShdw blurRad="38100" dist="38100" dir="2700000" algn="tl">
                    <a:srgbClr val="000000">
                      <a:alpha val="43137"/>
                    </a:srgbClr>
                  </a:outerShdw>
                </a:effectLst>
              </a:rPr>
              <a:t>PODATKI</a:t>
            </a:r>
            <a:endParaRPr lang="pl-PL" b="1" spc="300" dirty="0">
              <a:solidFill>
                <a:schemeClr val="accent6">
                  <a:lumMod val="50000"/>
                </a:schemeClr>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428596" y="1676198"/>
            <a:ext cx="8258204" cy="2681496"/>
          </a:xfrm>
        </p:spPr>
        <p:txBody>
          <a:bodyPr>
            <a:normAutofit/>
          </a:bodyPr>
          <a:lstStyle/>
          <a:p>
            <a:pPr marL="514350" indent="-514350" algn="just">
              <a:buNone/>
            </a:pPr>
            <a:r>
              <a:rPr lang="pl-PL" dirty="0">
                <a:solidFill>
                  <a:schemeClr val="accent6">
                    <a:lumMod val="75000"/>
                  </a:schemeClr>
                </a:solidFill>
              </a:rPr>
              <a:t>Dwie opcje do wyboru:</a:t>
            </a:r>
          </a:p>
          <a:p>
            <a:pPr marL="514350" indent="-514350" algn="just">
              <a:buNone/>
            </a:pPr>
            <a:r>
              <a:rPr lang="pl-PL" dirty="0">
                <a:solidFill>
                  <a:schemeClr val="accent6">
                    <a:lumMod val="75000"/>
                  </a:schemeClr>
                </a:solidFill>
              </a:rPr>
              <a:t>	</a:t>
            </a:r>
            <a:r>
              <a:rPr lang="pl-PL" dirty="0">
                <a:solidFill>
                  <a:schemeClr val="accent6">
                    <a:lumMod val="75000"/>
                  </a:schemeClr>
                </a:solidFill>
                <a:sym typeface="Wingdings" pitchFamily="2" charset="2"/>
              </a:rPr>
              <a:t> </a:t>
            </a:r>
            <a:r>
              <a:rPr lang="pl-PL" dirty="0">
                <a:solidFill>
                  <a:schemeClr val="accent6">
                    <a:lumMod val="75000"/>
                  </a:schemeClr>
                </a:solidFill>
              </a:rPr>
              <a:t>Podatek w skali progresywnej (tzw. progi podatkowe)</a:t>
            </a:r>
          </a:p>
          <a:p>
            <a:pPr marL="514350" indent="-514350" algn="just">
              <a:buNone/>
            </a:pPr>
            <a:r>
              <a:rPr lang="pl-PL" dirty="0">
                <a:solidFill>
                  <a:schemeClr val="accent6">
                    <a:lumMod val="75000"/>
                  </a:schemeClr>
                </a:solidFill>
              </a:rPr>
              <a:t> 	</a:t>
            </a:r>
            <a:r>
              <a:rPr lang="pl-PL" dirty="0">
                <a:solidFill>
                  <a:schemeClr val="accent6">
                    <a:lumMod val="75000"/>
                  </a:schemeClr>
                </a:solidFill>
                <a:sym typeface="Wingdings" pitchFamily="2" charset="2"/>
              </a:rPr>
              <a:t> P</a:t>
            </a:r>
            <a:r>
              <a:rPr lang="pl-PL" dirty="0">
                <a:solidFill>
                  <a:schemeClr val="accent6">
                    <a:lumMod val="75000"/>
                  </a:schemeClr>
                </a:solidFill>
              </a:rPr>
              <a:t>odatek liniowy</a:t>
            </a:r>
          </a:p>
          <a:p>
            <a:pPr marL="514350" indent="-514350">
              <a:buAutoNum type="arabicPeriod"/>
            </a:pPr>
            <a:endParaRPr lang="pl-PL" dirty="0">
              <a:solidFill>
                <a:schemeClr val="accent6">
                  <a:lumMod val="75000"/>
                </a:schemeClr>
              </a:solidFill>
            </a:endParaRPr>
          </a:p>
        </p:txBody>
      </p:sp>
      <p:sp>
        <p:nvSpPr>
          <p:cNvPr id="4" name="Tytuł 1"/>
          <p:cNvSpPr txBox="1">
            <a:spLocks/>
          </p:cNvSpPr>
          <p:nvPr/>
        </p:nvSpPr>
        <p:spPr>
          <a:xfrm>
            <a:off x="4357686" y="4143380"/>
            <a:ext cx="2714644" cy="928694"/>
          </a:xfrm>
          <a:prstGeom prst="rect">
            <a:avLst/>
          </a:prstGeom>
          <a:solidFill>
            <a:schemeClr val="accent6">
              <a:lumMod val="50000"/>
            </a:schemeClr>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3600" b="1" i="0" u="none" strike="noStrike" kern="1200" cap="none" spc="0" normalizeH="0" baseline="0" noProof="0" dirty="0">
                <a:ln>
                  <a:noFill/>
                </a:ln>
                <a:solidFill>
                  <a:schemeClr val="bg1"/>
                </a:solidFill>
                <a:effectLst/>
                <a:uLnTx/>
                <a:uFillTx/>
                <a:latin typeface="+mn-lt"/>
                <a:ea typeface="+mn-ea"/>
                <a:cs typeface="+mn-cs"/>
              </a:rPr>
              <a:t>CZYLI</a:t>
            </a:r>
            <a:r>
              <a:rPr kumimoji="0" lang="pl-PL" sz="3600" b="1" i="0" u="none" strike="noStrike" kern="1200" cap="none" spc="0" normalizeH="0" noProof="0" dirty="0">
                <a:ln>
                  <a:noFill/>
                </a:ln>
                <a:solidFill>
                  <a:schemeClr val="bg1"/>
                </a:solidFill>
                <a:effectLst/>
                <a:uLnTx/>
                <a:uFillTx/>
                <a:latin typeface="+mn-lt"/>
                <a:ea typeface="+mn-ea"/>
                <a:cs typeface="+mn-cs"/>
              </a:rPr>
              <a:t> CO?</a:t>
            </a:r>
            <a:endParaRPr kumimoji="0" lang="pl-PL" sz="36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1538" y="344894"/>
            <a:ext cx="7355160" cy="940966"/>
          </a:xfrm>
        </p:spPr>
        <p:txBody>
          <a:bodyPr>
            <a:normAutofit fontScale="90000"/>
          </a:bodyPr>
          <a:lstStyle/>
          <a:p>
            <a:r>
              <a:rPr lang="pl-PL" sz="3800" b="1" spc="300" dirty="0">
                <a:solidFill>
                  <a:schemeClr val="tx1">
                    <a:lumMod val="75000"/>
                    <a:lumOff val="25000"/>
                  </a:schemeClr>
                </a:solidFill>
                <a:effectLst>
                  <a:outerShdw blurRad="38100" dist="38100" dir="2700000" algn="tl">
                    <a:srgbClr val="000000">
                      <a:alpha val="43137"/>
                    </a:srgbClr>
                  </a:outerShdw>
                </a:effectLst>
              </a:rPr>
              <a:t>PRAWO WYKONYWANIA ZAWODU</a:t>
            </a:r>
          </a:p>
        </p:txBody>
      </p:sp>
      <p:sp>
        <p:nvSpPr>
          <p:cNvPr id="3" name="Symbol zastępczy zawartości 2"/>
          <p:cNvSpPr>
            <a:spLocks noGrp="1"/>
          </p:cNvSpPr>
          <p:nvPr>
            <p:ph idx="1"/>
          </p:nvPr>
        </p:nvSpPr>
        <p:spPr>
          <a:xfrm>
            <a:off x="251520" y="1052736"/>
            <a:ext cx="8786842" cy="3786214"/>
          </a:xfrm>
        </p:spPr>
        <p:txBody>
          <a:bodyPr>
            <a:noAutofit/>
          </a:bodyPr>
          <a:lstStyle/>
          <a:p>
            <a:pPr marL="514350" indent="-514350">
              <a:buNone/>
            </a:pPr>
            <a:r>
              <a:rPr lang="pl-PL" sz="2400" b="1" dirty="0">
                <a:solidFill>
                  <a:schemeClr val="tx1">
                    <a:lumMod val="65000"/>
                    <a:lumOff val="35000"/>
                  </a:schemeClr>
                </a:solidFill>
              </a:rPr>
              <a:t>Po zakończeniu stażu podyplomowego należy do </a:t>
            </a:r>
            <a:r>
              <a:rPr lang="pl-PL" sz="2400" b="1" dirty="0" err="1">
                <a:solidFill>
                  <a:schemeClr val="tx1">
                    <a:lumMod val="65000"/>
                    <a:lumOff val="35000"/>
                  </a:schemeClr>
                </a:solidFill>
              </a:rPr>
              <a:t>WIL-u</a:t>
            </a:r>
            <a:r>
              <a:rPr lang="pl-PL" sz="2400" b="1" dirty="0">
                <a:solidFill>
                  <a:schemeClr val="tx1">
                    <a:lumMod val="65000"/>
                    <a:lumOff val="35000"/>
                  </a:schemeClr>
                </a:solidFill>
              </a:rPr>
              <a:t> dostarczyć:</a:t>
            </a:r>
          </a:p>
          <a:p>
            <a:pPr marL="514350" indent="-514350">
              <a:buFont typeface="Wingdings"/>
              <a:buChar char="à"/>
            </a:pPr>
            <a:r>
              <a:rPr lang="pl-PL" sz="2400" dirty="0">
                <a:solidFill>
                  <a:schemeClr val="tx1">
                    <a:lumMod val="65000"/>
                    <a:lumOff val="35000"/>
                  </a:schemeClr>
                </a:solidFill>
                <a:sym typeface="Wingdings" pitchFamily="2" charset="2"/>
              </a:rPr>
              <a:t>Wniosek o przyznanie PWZ (W-2), który znajduje się na stronie </a:t>
            </a:r>
            <a:r>
              <a:rPr lang="pl-PL" sz="2400" b="1" dirty="0" err="1">
                <a:solidFill>
                  <a:schemeClr val="tx1">
                    <a:lumMod val="65000"/>
                    <a:lumOff val="35000"/>
                  </a:schemeClr>
                </a:solidFill>
                <a:sym typeface="Wingdings" pitchFamily="2" charset="2"/>
              </a:rPr>
              <a:t>www.wil.org.pl</a:t>
            </a:r>
            <a:r>
              <a:rPr lang="pl-PL" sz="2400" dirty="0">
                <a:solidFill>
                  <a:schemeClr val="tx1">
                    <a:lumMod val="65000"/>
                    <a:lumOff val="35000"/>
                  </a:schemeClr>
                </a:solidFill>
                <a:sym typeface="Wingdings" pitchFamily="2" charset="2"/>
              </a:rPr>
              <a:t> w zakładce </a:t>
            </a:r>
            <a:r>
              <a:rPr lang="pl-PL" sz="2400" b="1" dirty="0">
                <a:solidFill>
                  <a:schemeClr val="tx1">
                    <a:lumMod val="65000"/>
                    <a:lumOff val="35000"/>
                  </a:schemeClr>
                </a:solidFill>
                <a:sym typeface="Wingdings" pitchFamily="2" charset="2"/>
              </a:rPr>
              <a:t>Repozytorium  Dokumenty „Rejestr lekarzy”;</a:t>
            </a:r>
            <a:endParaRPr lang="pl-PL" sz="2400" b="1" dirty="0">
              <a:solidFill>
                <a:schemeClr val="tx1">
                  <a:lumMod val="65000"/>
                  <a:lumOff val="35000"/>
                </a:schemeClr>
              </a:solidFill>
            </a:endParaRPr>
          </a:p>
          <a:p>
            <a:pPr marL="514350" indent="-514350">
              <a:buFont typeface="Wingdings"/>
              <a:buChar char="à"/>
            </a:pPr>
            <a:r>
              <a:rPr lang="pl-PL" sz="2400" dirty="0">
                <a:solidFill>
                  <a:schemeClr val="tx1">
                    <a:lumMod val="65000"/>
                    <a:lumOff val="35000"/>
                  </a:schemeClr>
                </a:solidFill>
                <a:sym typeface="Wingdings" pitchFamily="2" charset="2"/>
              </a:rPr>
              <a:t>Wypełnioną kartę stażu podyplomowego;</a:t>
            </a:r>
          </a:p>
          <a:p>
            <a:pPr marL="514350" indent="-514350">
              <a:buFont typeface="Wingdings"/>
              <a:buChar char="à"/>
            </a:pPr>
            <a:r>
              <a:rPr lang="pl-PL" sz="2400" dirty="0">
                <a:solidFill>
                  <a:schemeClr val="tx1">
                    <a:lumMod val="65000"/>
                    <a:lumOff val="35000"/>
                  </a:schemeClr>
                </a:solidFill>
                <a:sym typeface="Wingdings" pitchFamily="2" charset="2"/>
              </a:rPr>
              <a:t>Dotychczasowe PWZ;</a:t>
            </a:r>
          </a:p>
          <a:p>
            <a:pPr marL="514350" indent="-514350">
              <a:buFont typeface="Wingdings"/>
              <a:buChar char="à"/>
            </a:pPr>
            <a:r>
              <a:rPr lang="pl-PL" sz="2400" dirty="0">
                <a:solidFill>
                  <a:schemeClr val="tx1">
                    <a:lumMod val="65000"/>
                    <a:lumOff val="35000"/>
                  </a:schemeClr>
                </a:solidFill>
                <a:sym typeface="Wingdings" pitchFamily="2" charset="2"/>
              </a:rPr>
              <a:t>Kopię dowodu osobistego;</a:t>
            </a:r>
          </a:p>
          <a:p>
            <a:pPr marL="514350" indent="-514350">
              <a:buFont typeface="Wingdings"/>
              <a:buChar char="à"/>
            </a:pPr>
            <a:r>
              <a:rPr lang="pl-PL" sz="2400" dirty="0">
                <a:solidFill>
                  <a:schemeClr val="tx1">
                    <a:lumMod val="65000"/>
                    <a:lumOff val="35000"/>
                  </a:schemeClr>
                </a:solidFill>
                <a:sym typeface="Wingdings" pitchFamily="2" charset="2"/>
              </a:rPr>
              <a:t>Kopia decyzji o nadaniu NIP;</a:t>
            </a:r>
          </a:p>
          <a:p>
            <a:pPr marL="514350" indent="-514350">
              <a:buFont typeface="Wingdings"/>
              <a:buChar char="à"/>
            </a:pPr>
            <a:r>
              <a:rPr lang="pl-PL" sz="2400" dirty="0">
                <a:solidFill>
                  <a:schemeClr val="tx1">
                    <a:lumMod val="65000"/>
                    <a:lumOff val="35000"/>
                  </a:schemeClr>
                </a:solidFill>
                <a:sym typeface="Wingdings" pitchFamily="2" charset="2"/>
              </a:rPr>
              <a:t>Świadectwo złożenia LEK-u;</a:t>
            </a:r>
          </a:p>
          <a:p>
            <a:pPr marL="514350" indent="-514350">
              <a:buFont typeface="Wingdings"/>
              <a:buChar char="à"/>
            </a:pPr>
            <a:r>
              <a:rPr lang="pl-PL" sz="2400" dirty="0">
                <a:solidFill>
                  <a:schemeClr val="tx1">
                    <a:lumMod val="65000"/>
                    <a:lumOff val="35000"/>
                  </a:schemeClr>
                </a:solidFill>
                <a:sym typeface="Wingdings" pitchFamily="2" charset="2"/>
              </a:rPr>
              <a:t>Orzeczenie o stanie zdrowia;</a:t>
            </a:r>
          </a:p>
          <a:p>
            <a:pPr marL="514350" indent="-514350">
              <a:buFont typeface="Wingdings"/>
              <a:buChar char="à"/>
            </a:pPr>
            <a:endParaRPr lang="pl-PL" sz="2400" dirty="0">
              <a:solidFill>
                <a:schemeClr val="tx1">
                  <a:lumMod val="65000"/>
                  <a:lumOff val="35000"/>
                </a:schemeClr>
              </a:solidFill>
            </a:endParaRPr>
          </a:p>
        </p:txBody>
      </p:sp>
      <p:sp>
        <p:nvSpPr>
          <p:cNvPr id="4" name="Symbol zastępczy zawartości 2"/>
          <p:cNvSpPr txBox="1">
            <a:spLocks/>
          </p:cNvSpPr>
          <p:nvPr/>
        </p:nvSpPr>
        <p:spPr>
          <a:xfrm rot="10800000" flipV="1">
            <a:off x="4637909" y="3347681"/>
            <a:ext cx="5266834" cy="14912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Wingdings"/>
              <a:buChar char="à"/>
            </a:pPr>
            <a:endParaRPr lang="pl-PL" sz="2400" dirty="0">
              <a:solidFill>
                <a:schemeClr val="tx1">
                  <a:lumMod val="65000"/>
                  <a:lumOff val="35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4492" y="344894"/>
            <a:ext cx="7355160" cy="940966"/>
          </a:xfrm>
        </p:spPr>
        <p:txBody>
          <a:bodyPr>
            <a:normAutofit fontScale="90000"/>
          </a:bodyPr>
          <a:lstStyle/>
          <a:p>
            <a:r>
              <a:rPr lang="pl-PL" b="1" spc="300" dirty="0">
                <a:solidFill>
                  <a:schemeClr val="accent6">
                    <a:lumMod val="50000"/>
                  </a:schemeClr>
                </a:solidFill>
                <a:effectLst>
                  <a:outerShdw blurRad="38100" dist="38100" dir="2700000" algn="tl">
                    <a:srgbClr val="000000">
                      <a:alpha val="43137"/>
                    </a:srgbClr>
                  </a:outerShdw>
                </a:effectLst>
              </a:rPr>
              <a:t>PODATKI, </a:t>
            </a:r>
            <a:r>
              <a:rPr lang="pl-PL" b="1" spc="300" dirty="0" err="1">
                <a:solidFill>
                  <a:schemeClr val="accent6">
                    <a:lumMod val="50000"/>
                  </a:schemeClr>
                </a:solidFill>
                <a:effectLst>
                  <a:outerShdw blurRad="38100" dist="38100" dir="2700000" algn="tl">
                    <a:srgbClr val="000000">
                      <a:alpha val="43137"/>
                    </a:srgbClr>
                  </a:outerShdw>
                </a:effectLst>
              </a:rPr>
              <a:t>PODATKI</a:t>
            </a:r>
            <a:r>
              <a:rPr lang="pl-PL" b="1" spc="300" dirty="0">
                <a:solidFill>
                  <a:schemeClr val="accent6">
                    <a:lumMod val="50000"/>
                  </a:schemeClr>
                </a:solidFill>
                <a:effectLst>
                  <a:outerShdw blurRad="38100" dist="38100" dir="2700000" algn="tl">
                    <a:srgbClr val="000000">
                      <a:alpha val="43137"/>
                    </a:srgbClr>
                  </a:outerShdw>
                </a:effectLst>
              </a:rPr>
              <a:t>, </a:t>
            </a:r>
            <a:r>
              <a:rPr lang="pl-PL" b="1" spc="300" dirty="0" err="1">
                <a:solidFill>
                  <a:schemeClr val="accent6">
                    <a:lumMod val="50000"/>
                  </a:schemeClr>
                </a:solidFill>
                <a:effectLst>
                  <a:outerShdw blurRad="38100" dist="38100" dir="2700000" algn="tl">
                    <a:srgbClr val="000000">
                      <a:alpha val="43137"/>
                    </a:srgbClr>
                  </a:outerShdw>
                </a:effectLst>
              </a:rPr>
              <a:t>PODATKI</a:t>
            </a:r>
            <a:endParaRPr lang="pl-PL" b="1" spc="300" dirty="0">
              <a:solidFill>
                <a:schemeClr val="accent6">
                  <a:lumMod val="50000"/>
                </a:schemeClr>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428596" y="1676198"/>
            <a:ext cx="8258204" cy="3681628"/>
          </a:xfrm>
        </p:spPr>
        <p:txBody>
          <a:bodyPr>
            <a:normAutofit fontScale="77500" lnSpcReduction="20000"/>
          </a:bodyPr>
          <a:lstStyle/>
          <a:p>
            <a:pPr marL="514350" indent="-514350" algn="just">
              <a:buNone/>
            </a:pPr>
            <a:r>
              <a:rPr lang="pl-PL" dirty="0">
                <a:solidFill>
                  <a:schemeClr val="accent6">
                    <a:lumMod val="75000"/>
                  </a:schemeClr>
                </a:solidFill>
              </a:rPr>
              <a:t>	</a:t>
            </a:r>
            <a:r>
              <a:rPr lang="pl-PL" dirty="0">
                <a:solidFill>
                  <a:schemeClr val="accent6">
                    <a:lumMod val="75000"/>
                  </a:schemeClr>
                </a:solidFill>
                <a:sym typeface="Wingdings" pitchFamily="2" charset="2"/>
              </a:rPr>
              <a:t> </a:t>
            </a:r>
            <a:r>
              <a:rPr lang="pl-PL" dirty="0">
                <a:solidFill>
                  <a:schemeClr val="accent6">
                    <a:lumMod val="75000"/>
                  </a:schemeClr>
                </a:solidFill>
              </a:rPr>
              <a:t>W przypadku skali progresywnej są dwa progi podatkowe 18% przy zarobkach do 85528 zł i 32% dla osób zarabiających więcej</a:t>
            </a:r>
          </a:p>
          <a:p>
            <a:pPr marL="514350" indent="-514350" algn="just">
              <a:buNone/>
            </a:pPr>
            <a:r>
              <a:rPr lang="pl-PL" dirty="0">
                <a:solidFill>
                  <a:schemeClr val="accent6">
                    <a:lumMod val="75000"/>
                  </a:schemeClr>
                </a:solidFill>
              </a:rPr>
              <a:t>	</a:t>
            </a:r>
            <a:r>
              <a:rPr lang="pl-PL" dirty="0">
                <a:solidFill>
                  <a:schemeClr val="accent6">
                    <a:lumMod val="75000"/>
                  </a:schemeClr>
                </a:solidFill>
                <a:sym typeface="Wingdings" pitchFamily="2" charset="2"/>
              </a:rPr>
              <a:t> </a:t>
            </a:r>
            <a:r>
              <a:rPr lang="pl-PL" dirty="0">
                <a:solidFill>
                  <a:schemeClr val="accent6">
                    <a:lumMod val="75000"/>
                  </a:schemeClr>
                </a:solidFill>
              </a:rPr>
              <a:t>Podatek liniowy natomiast jest tzw. podatkiem sztywnym niezależnie ile zarobimy zawsze będzie z niego zabrane 19%, ale zabrane są też „przywileje” tj. uwzględnienie kwoty wolnej od  podatku, odliczenia od dochodu (np. darowizny), odliczenia od podatku (np. ulga rodzinna), możliwość wspólnego rozliczenia z małżonkiem.</a:t>
            </a:r>
          </a:p>
          <a:p>
            <a:pPr marL="514350" indent="-514350" algn="just">
              <a:buNone/>
            </a:pPr>
            <a:r>
              <a:rPr lang="pl-PL" dirty="0">
                <a:solidFill>
                  <a:schemeClr val="accent6">
                    <a:lumMod val="75000"/>
                  </a:schemeClr>
                </a:solidFill>
              </a:rPr>
              <a:t>	</a:t>
            </a:r>
            <a:r>
              <a:rPr lang="pl-PL" dirty="0">
                <a:solidFill>
                  <a:schemeClr val="accent6">
                    <a:lumMod val="75000"/>
                  </a:schemeClr>
                </a:solidFill>
                <a:sym typeface="Wingdings" pitchFamily="2" charset="2"/>
              </a:rPr>
              <a:t> Jeśli</a:t>
            </a:r>
            <a:r>
              <a:rPr lang="pl-PL" dirty="0">
                <a:solidFill>
                  <a:schemeClr val="accent6">
                    <a:lumMod val="75000"/>
                  </a:schemeClr>
                </a:solidFill>
              </a:rPr>
              <a:t> mamy 2 formy zatrudnienia można mieć także                2 formy opodatkowania.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4492" y="344894"/>
            <a:ext cx="7355160" cy="940966"/>
          </a:xfrm>
        </p:spPr>
        <p:txBody>
          <a:bodyPr>
            <a:normAutofit fontScale="90000"/>
          </a:bodyPr>
          <a:lstStyle/>
          <a:p>
            <a:r>
              <a:rPr lang="pl-PL" b="1" spc="300" dirty="0">
                <a:solidFill>
                  <a:schemeClr val="accent6">
                    <a:lumMod val="50000"/>
                  </a:schemeClr>
                </a:solidFill>
                <a:effectLst>
                  <a:outerShdw blurRad="38100" dist="38100" dir="2700000" algn="tl">
                    <a:srgbClr val="000000">
                      <a:alpha val="43137"/>
                    </a:srgbClr>
                  </a:outerShdw>
                </a:effectLst>
              </a:rPr>
              <a:t>PODATKI, </a:t>
            </a:r>
            <a:r>
              <a:rPr lang="pl-PL" b="1" spc="300" dirty="0" err="1">
                <a:solidFill>
                  <a:schemeClr val="accent6">
                    <a:lumMod val="50000"/>
                  </a:schemeClr>
                </a:solidFill>
                <a:effectLst>
                  <a:outerShdw blurRad="38100" dist="38100" dir="2700000" algn="tl">
                    <a:srgbClr val="000000">
                      <a:alpha val="43137"/>
                    </a:srgbClr>
                  </a:outerShdw>
                </a:effectLst>
              </a:rPr>
              <a:t>PODATKI</a:t>
            </a:r>
            <a:r>
              <a:rPr lang="pl-PL" b="1" spc="300" dirty="0">
                <a:solidFill>
                  <a:schemeClr val="accent6">
                    <a:lumMod val="50000"/>
                  </a:schemeClr>
                </a:solidFill>
                <a:effectLst>
                  <a:outerShdw blurRad="38100" dist="38100" dir="2700000" algn="tl">
                    <a:srgbClr val="000000">
                      <a:alpha val="43137"/>
                    </a:srgbClr>
                  </a:outerShdw>
                </a:effectLst>
              </a:rPr>
              <a:t>, </a:t>
            </a:r>
            <a:r>
              <a:rPr lang="pl-PL" b="1" spc="300" dirty="0" err="1">
                <a:solidFill>
                  <a:schemeClr val="accent6">
                    <a:lumMod val="50000"/>
                  </a:schemeClr>
                </a:solidFill>
                <a:effectLst>
                  <a:outerShdw blurRad="38100" dist="38100" dir="2700000" algn="tl">
                    <a:srgbClr val="000000">
                      <a:alpha val="43137"/>
                    </a:srgbClr>
                  </a:outerShdw>
                </a:effectLst>
              </a:rPr>
              <a:t>PODATKI</a:t>
            </a:r>
            <a:endParaRPr lang="pl-PL" b="1" spc="300" dirty="0">
              <a:solidFill>
                <a:schemeClr val="accent6">
                  <a:lumMod val="50000"/>
                </a:schemeClr>
              </a:solidFill>
              <a:effectLst>
                <a:outerShdw blurRad="38100" dist="38100" dir="2700000" algn="tl">
                  <a:srgbClr val="000000">
                    <a:alpha val="43137"/>
                  </a:srgbClr>
                </a:outerShdw>
              </a:effectLst>
            </a:endParaRPr>
          </a:p>
        </p:txBody>
      </p:sp>
      <p:sp>
        <p:nvSpPr>
          <p:cNvPr id="4" name="Tytuł 1"/>
          <p:cNvSpPr txBox="1">
            <a:spLocks/>
          </p:cNvSpPr>
          <p:nvPr/>
        </p:nvSpPr>
        <p:spPr>
          <a:xfrm>
            <a:off x="1285852" y="1785926"/>
            <a:ext cx="6696744" cy="2664296"/>
          </a:xfrm>
          <a:prstGeom prst="rect">
            <a:avLst/>
          </a:prstGeom>
          <a:solidFill>
            <a:schemeClr val="accent6">
              <a:lumMod val="50000"/>
            </a:schemeClr>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3600" b="1" dirty="0">
                <a:solidFill>
                  <a:schemeClr val="bg1"/>
                </a:solidFill>
              </a:rPr>
              <a:t>Wybieramy formę opodatkowania przy zakładaniu działalności gospodarczej lub do 20 stycznia każdego roku kalendarzowego</a:t>
            </a:r>
            <a:endParaRPr kumimoji="0" lang="pl-PL" sz="36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4492" y="344894"/>
            <a:ext cx="7355160" cy="940966"/>
          </a:xfrm>
        </p:spPr>
        <p:txBody>
          <a:bodyPr/>
          <a:lstStyle/>
          <a:p>
            <a:r>
              <a:rPr lang="pl-PL" b="1" spc="300" dirty="0">
                <a:solidFill>
                  <a:schemeClr val="accent6">
                    <a:lumMod val="50000"/>
                  </a:schemeClr>
                </a:solidFill>
                <a:effectLst>
                  <a:outerShdw blurRad="38100" dist="38100" dir="2700000" algn="tl">
                    <a:srgbClr val="000000">
                      <a:alpha val="43137"/>
                    </a:srgbClr>
                  </a:outerShdw>
                </a:effectLst>
              </a:rPr>
              <a:t>PRAKTYKA LEKARSKA</a:t>
            </a:r>
          </a:p>
        </p:txBody>
      </p:sp>
      <p:sp>
        <p:nvSpPr>
          <p:cNvPr id="3" name="Symbol zastępczy zawartości 2"/>
          <p:cNvSpPr>
            <a:spLocks noGrp="1"/>
          </p:cNvSpPr>
          <p:nvPr>
            <p:ph idx="1"/>
          </p:nvPr>
        </p:nvSpPr>
        <p:spPr>
          <a:xfrm>
            <a:off x="1285852" y="1520212"/>
            <a:ext cx="7283152" cy="3337548"/>
          </a:xfrm>
        </p:spPr>
        <p:txBody>
          <a:bodyPr>
            <a:normAutofit lnSpcReduction="10000"/>
          </a:bodyPr>
          <a:lstStyle/>
          <a:p>
            <a:pPr marL="514350" indent="-514350">
              <a:buAutoNum type="arabicPeriod"/>
            </a:pPr>
            <a:r>
              <a:rPr lang="pl-PL" dirty="0">
                <a:solidFill>
                  <a:schemeClr val="accent6">
                    <a:lumMod val="75000"/>
                  </a:schemeClr>
                </a:solidFill>
              </a:rPr>
              <a:t>Działalność gospodarcza</a:t>
            </a:r>
          </a:p>
          <a:p>
            <a:pPr marL="514350" indent="-514350">
              <a:buAutoNum type="arabicPeriod"/>
            </a:pPr>
            <a:r>
              <a:rPr lang="pl-PL" dirty="0">
                <a:solidFill>
                  <a:schemeClr val="accent6">
                    <a:lumMod val="75000"/>
                  </a:schemeClr>
                </a:solidFill>
              </a:rPr>
              <a:t>Rejestr praktyk</a:t>
            </a:r>
          </a:p>
          <a:p>
            <a:pPr marL="514350" indent="-514350">
              <a:buAutoNum type="arabicPeriod"/>
            </a:pPr>
            <a:r>
              <a:rPr lang="pl-PL" dirty="0">
                <a:solidFill>
                  <a:schemeClr val="accent6">
                    <a:lumMod val="75000"/>
                  </a:schemeClr>
                </a:solidFill>
              </a:rPr>
              <a:t>Obowiązkowe ubezpieczenie</a:t>
            </a:r>
          </a:p>
          <a:p>
            <a:pPr marL="514350" indent="-514350">
              <a:buAutoNum type="arabicPeriod"/>
            </a:pPr>
            <a:r>
              <a:rPr lang="pl-PL" dirty="0">
                <a:solidFill>
                  <a:schemeClr val="accent6">
                    <a:lumMod val="75000"/>
                  </a:schemeClr>
                </a:solidFill>
              </a:rPr>
              <a:t>Urząd </a:t>
            </a:r>
            <a:r>
              <a:rPr lang="pl-PL" dirty="0" smtClean="0">
                <a:solidFill>
                  <a:schemeClr val="accent6">
                    <a:lumMod val="75000"/>
                  </a:schemeClr>
                </a:solidFill>
              </a:rPr>
              <a:t>Skarbowy</a:t>
            </a:r>
            <a:endParaRPr lang="pl-PL" dirty="0">
              <a:solidFill>
                <a:schemeClr val="accent6">
                  <a:lumMod val="75000"/>
                </a:schemeClr>
              </a:solidFill>
            </a:endParaRPr>
          </a:p>
          <a:p>
            <a:pPr marL="514350" indent="-514350">
              <a:buAutoNum type="arabicPeriod"/>
            </a:pPr>
            <a:r>
              <a:rPr lang="pl-PL" b="1" dirty="0">
                <a:solidFill>
                  <a:schemeClr val="accent6">
                    <a:lumMod val="75000"/>
                  </a:schemeClr>
                </a:solidFill>
              </a:rPr>
              <a:t>Obowiązki</a:t>
            </a:r>
          </a:p>
          <a:p>
            <a:pPr marL="514350" indent="-514350">
              <a:buAutoNum type="arabicPeriod"/>
            </a:pPr>
            <a:r>
              <a:rPr lang="pl-PL" dirty="0">
                <a:solidFill>
                  <a:schemeClr val="accent6">
                    <a:lumMod val="75000"/>
                  </a:schemeClr>
                </a:solidFill>
              </a:rPr>
              <a:t>Profil zaufany</a:t>
            </a:r>
          </a:p>
          <a:p>
            <a:pPr marL="514350" indent="-514350">
              <a:buNone/>
            </a:pPr>
            <a:endParaRPr lang="pl-PL" dirty="0">
              <a:solidFill>
                <a:schemeClr val="accent6">
                  <a:lumMod val="75000"/>
                </a:schemeClr>
              </a:solidFill>
            </a:endParaRPr>
          </a:p>
          <a:p>
            <a:pPr marL="514350" indent="-514350">
              <a:buAutoNum type="arabicPeriod"/>
            </a:pPr>
            <a:endParaRPr lang="pl-PL" dirty="0">
              <a:solidFill>
                <a:schemeClr val="accent6">
                  <a:lumMod val="75000"/>
                </a:scheme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4492" y="344894"/>
            <a:ext cx="7355160" cy="940966"/>
          </a:xfrm>
        </p:spPr>
        <p:txBody>
          <a:bodyPr>
            <a:normAutofit/>
          </a:bodyPr>
          <a:lstStyle/>
          <a:p>
            <a:r>
              <a:rPr lang="pl-PL" b="1" spc="300" dirty="0">
                <a:solidFill>
                  <a:schemeClr val="accent6">
                    <a:lumMod val="50000"/>
                  </a:schemeClr>
                </a:solidFill>
                <a:effectLst>
                  <a:outerShdw blurRad="38100" dist="38100" dir="2700000" algn="tl">
                    <a:srgbClr val="000000">
                      <a:alpha val="43137"/>
                    </a:srgbClr>
                  </a:outerShdw>
                </a:effectLst>
              </a:rPr>
              <a:t>OBOWIĄZKI</a:t>
            </a:r>
          </a:p>
        </p:txBody>
      </p:sp>
      <p:sp>
        <p:nvSpPr>
          <p:cNvPr id="3" name="Symbol zastępczy zawartości 2"/>
          <p:cNvSpPr>
            <a:spLocks noGrp="1"/>
          </p:cNvSpPr>
          <p:nvPr>
            <p:ph idx="1"/>
          </p:nvPr>
        </p:nvSpPr>
        <p:spPr>
          <a:xfrm>
            <a:off x="428596" y="1676198"/>
            <a:ext cx="7715304" cy="3681628"/>
          </a:xfrm>
        </p:spPr>
        <p:txBody>
          <a:bodyPr>
            <a:normAutofit fontScale="92500" lnSpcReduction="20000"/>
          </a:bodyPr>
          <a:lstStyle/>
          <a:p>
            <a:pPr marL="514350" indent="-514350" algn="just">
              <a:buNone/>
            </a:pPr>
            <a:r>
              <a:rPr lang="pl-PL" dirty="0">
                <a:solidFill>
                  <a:schemeClr val="accent6">
                    <a:lumMod val="75000"/>
                  </a:schemeClr>
                </a:solidFill>
              </a:rPr>
              <a:t>	</a:t>
            </a:r>
            <a:r>
              <a:rPr lang="pl-PL" dirty="0">
                <a:solidFill>
                  <a:schemeClr val="accent6">
                    <a:lumMod val="75000"/>
                  </a:schemeClr>
                </a:solidFill>
                <a:sym typeface="Wingdings" pitchFamily="2" charset="2"/>
              </a:rPr>
              <a:t> </a:t>
            </a:r>
            <a:r>
              <a:rPr lang="pl-PL" b="1" dirty="0">
                <a:solidFill>
                  <a:schemeClr val="accent6">
                    <a:lumMod val="75000"/>
                  </a:schemeClr>
                </a:solidFill>
              </a:rPr>
              <a:t>Odpady medyczne </a:t>
            </a:r>
          </a:p>
          <a:p>
            <a:pPr marL="514350" indent="-514350" algn="just">
              <a:buNone/>
            </a:pPr>
            <a:r>
              <a:rPr lang="pl-PL" b="1" dirty="0">
                <a:solidFill>
                  <a:schemeClr val="accent6">
                    <a:lumMod val="75000"/>
                  </a:schemeClr>
                </a:solidFill>
              </a:rPr>
              <a:t>	</a:t>
            </a:r>
            <a:r>
              <a:rPr lang="pl-PL" sz="2400" b="1" dirty="0">
                <a:solidFill>
                  <a:schemeClr val="accent6">
                    <a:lumMod val="75000"/>
                  </a:schemeClr>
                </a:solidFill>
              </a:rPr>
              <a:t>	* </a:t>
            </a:r>
            <a:r>
              <a:rPr lang="pl-PL" sz="2400" dirty="0">
                <a:solidFill>
                  <a:schemeClr val="accent6">
                    <a:lumMod val="75000"/>
                  </a:schemeClr>
                </a:solidFill>
              </a:rPr>
              <a:t>zestawienie do 15.03 każdego roku</a:t>
            </a:r>
          </a:p>
          <a:p>
            <a:pPr marL="514350" indent="-514350" algn="just">
              <a:buNone/>
            </a:pPr>
            <a:r>
              <a:rPr lang="pl-PL" sz="2400" dirty="0">
                <a:solidFill>
                  <a:schemeClr val="accent6">
                    <a:lumMod val="75000"/>
                  </a:schemeClr>
                </a:solidFill>
              </a:rPr>
              <a:t>		* nie dotyczy praktyk wyłącznie w przedsiębiorstwie 	podmiotu leczniczego oraz praktyk wytwarzających 	jedynie odpady komunalne</a:t>
            </a:r>
          </a:p>
          <a:p>
            <a:pPr marL="514350" indent="-514350" algn="just">
              <a:buNone/>
            </a:pPr>
            <a:r>
              <a:rPr lang="pl-PL" dirty="0">
                <a:solidFill>
                  <a:schemeClr val="accent6">
                    <a:lumMod val="75000"/>
                  </a:schemeClr>
                </a:solidFill>
              </a:rPr>
              <a:t>	</a:t>
            </a:r>
            <a:r>
              <a:rPr lang="pl-PL" dirty="0">
                <a:solidFill>
                  <a:schemeClr val="accent6">
                    <a:lumMod val="75000"/>
                  </a:schemeClr>
                </a:solidFill>
                <a:sym typeface="Wingdings" pitchFamily="2" charset="2"/>
              </a:rPr>
              <a:t> </a:t>
            </a:r>
            <a:r>
              <a:rPr lang="pl-PL" b="1" dirty="0">
                <a:solidFill>
                  <a:schemeClr val="accent6">
                    <a:lumMod val="75000"/>
                  </a:schemeClr>
                </a:solidFill>
                <a:sym typeface="Wingdings" pitchFamily="2" charset="2"/>
              </a:rPr>
              <a:t>„Korzystanie ze środowiska”</a:t>
            </a:r>
          </a:p>
          <a:p>
            <a:pPr marL="514350" indent="-514350" algn="just">
              <a:buNone/>
            </a:pPr>
            <a:r>
              <a:rPr lang="pl-PL" b="1" dirty="0">
                <a:solidFill>
                  <a:schemeClr val="accent6">
                    <a:lumMod val="75000"/>
                  </a:schemeClr>
                </a:solidFill>
                <a:sym typeface="Wingdings" pitchFamily="2" charset="2"/>
              </a:rPr>
              <a:t>		</a:t>
            </a:r>
            <a:r>
              <a:rPr lang="pl-PL" sz="2400" dirty="0">
                <a:solidFill>
                  <a:schemeClr val="accent6">
                    <a:lumMod val="75000"/>
                  </a:schemeClr>
                </a:solidFill>
                <a:sym typeface="Wingdings" pitchFamily="2" charset="2"/>
              </a:rPr>
              <a:t>* dla osób posiadających samochód zarejestrowany na 	działalność gospodarczą, ale </a:t>
            </a:r>
            <a:r>
              <a:rPr lang="pl-PL" sz="2400" dirty="0">
                <a:solidFill>
                  <a:schemeClr val="accent6">
                    <a:lumMod val="75000"/>
                  </a:schemeClr>
                </a:solidFill>
              </a:rPr>
              <a:t>gdy roczna wysokość opłaty 	nie przekracza 100 zł że od dnia 1 stycznia 2017 r. nie ma 	obowiązku przedkładania takiego sprawozdania</a:t>
            </a:r>
            <a:endParaRPr lang="pl-PL" sz="2400" dirty="0">
              <a:solidFill>
                <a:schemeClr val="accent6">
                  <a:lumMod val="75000"/>
                </a:schemeClr>
              </a:solidFill>
              <a:sym typeface="Wingdings" pitchFamily="2" charset="2"/>
            </a:endParaRPr>
          </a:p>
          <a:p>
            <a:pPr marL="514350" indent="-514350" algn="just">
              <a:buNone/>
            </a:pPr>
            <a:endParaRPr lang="pl-PL" dirty="0">
              <a:solidFill>
                <a:schemeClr val="accent6">
                  <a:lumMod val="75000"/>
                </a:scheme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4492" y="344894"/>
            <a:ext cx="7355160" cy="940966"/>
          </a:xfrm>
        </p:spPr>
        <p:txBody>
          <a:bodyPr>
            <a:normAutofit/>
          </a:bodyPr>
          <a:lstStyle/>
          <a:p>
            <a:r>
              <a:rPr lang="pl-PL" b="1" spc="300" dirty="0">
                <a:solidFill>
                  <a:schemeClr val="accent6">
                    <a:lumMod val="50000"/>
                  </a:schemeClr>
                </a:solidFill>
                <a:effectLst>
                  <a:outerShdw blurRad="38100" dist="38100" dir="2700000" algn="tl">
                    <a:srgbClr val="000000">
                      <a:alpha val="43137"/>
                    </a:srgbClr>
                  </a:outerShdw>
                </a:effectLst>
              </a:rPr>
              <a:t>OBOWIĄZKI</a:t>
            </a:r>
          </a:p>
        </p:txBody>
      </p:sp>
      <p:graphicFrame>
        <p:nvGraphicFramePr>
          <p:cNvPr id="7" name="Diagram 6"/>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4492" y="344894"/>
            <a:ext cx="7355160" cy="940966"/>
          </a:xfrm>
        </p:spPr>
        <p:txBody>
          <a:bodyPr/>
          <a:lstStyle/>
          <a:p>
            <a:r>
              <a:rPr lang="pl-PL" b="1" spc="300" dirty="0">
                <a:solidFill>
                  <a:schemeClr val="accent6">
                    <a:lumMod val="50000"/>
                  </a:schemeClr>
                </a:solidFill>
                <a:effectLst>
                  <a:outerShdw blurRad="38100" dist="38100" dir="2700000" algn="tl">
                    <a:srgbClr val="000000">
                      <a:alpha val="43137"/>
                    </a:srgbClr>
                  </a:outerShdw>
                </a:effectLst>
              </a:rPr>
              <a:t>PRAKTYKA LEKARSKA</a:t>
            </a:r>
          </a:p>
        </p:txBody>
      </p:sp>
      <p:sp>
        <p:nvSpPr>
          <p:cNvPr id="3" name="Symbol zastępczy zawartości 2"/>
          <p:cNvSpPr>
            <a:spLocks noGrp="1"/>
          </p:cNvSpPr>
          <p:nvPr>
            <p:ph idx="1"/>
          </p:nvPr>
        </p:nvSpPr>
        <p:spPr>
          <a:xfrm>
            <a:off x="1285852" y="1520212"/>
            <a:ext cx="7283152" cy="3337548"/>
          </a:xfrm>
        </p:spPr>
        <p:txBody>
          <a:bodyPr>
            <a:normAutofit fontScale="92500" lnSpcReduction="20000"/>
          </a:bodyPr>
          <a:lstStyle/>
          <a:p>
            <a:pPr marL="514350" indent="-514350">
              <a:buAutoNum type="arabicPeriod"/>
            </a:pPr>
            <a:r>
              <a:rPr lang="pl-PL" dirty="0">
                <a:solidFill>
                  <a:schemeClr val="accent6">
                    <a:lumMod val="75000"/>
                  </a:schemeClr>
                </a:solidFill>
              </a:rPr>
              <a:t>Działalność gospodarcza</a:t>
            </a:r>
          </a:p>
          <a:p>
            <a:pPr marL="514350" indent="-514350">
              <a:buAutoNum type="arabicPeriod"/>
            </a:pPr>
            <a:r>
              <a:rPr lang="pl-PL" dirty="0">
                <a:solidFill>
                  <a:schemeClr val="accent6">
                    <a:lumMod val="75000"/>
                  </a:schemeClr>
                </a:solidFill>
              </a:rPr>
              <a:t>Rejestr praktyk</a:t>
            </a:r>
          </a:p>
          <a:p>
            <a:pPr marL="514350" indent="-514350">
              <a:buAutoNum type="arabicPeriod"/>
            </a:pPr>
            <a:r>
              <a:rPr lang="pl-PL" dirty="0">
                <a:solidFill>
                  <a:schemeClr val="accent6">
                    <a:lumMod val="75000"/>
                  </a:schemeClr>
                </a:solidFill>
              </a:rPr>
              <a:t>Obowiązkowe ubezpieczenie</a:t>
            </a:r>
          </a:p>
          <a:p>
            <a:pPr marL="514350" indent="-514350">
              <a:buAutoNum type="arabicPeriod"/>
            </a:pPr>
            <a:r>
              <a:rPr lang="pl-PL" dirty="0">
                <a:solidFill>
                  <a:schemeClr val="accent6">
                    <a:lumMod val="75000"/>
                  </a:schemeClr>
                </a:solidFill>
              </a:rPr>
              <a:t>Urząd Skarbowy</a:t>
            </a:r>
          </a:p>
          <a:p>
            <a:pPr marL="514350" indent="-514350">
              <a:buAutoNum type="arabicPeriod"/>
            </a:pPr>
            <a:r>
              <a:rPr lang="pl-PL" dirty="0">
                <a:solidFill>
                  <a:schemeClr val="accent6">
                    <a:lumMod val="75000"/>
                  </a:schemeClr>
                </a:solidFill>
              </a:rPr>
              <a:t>ZUS ZLA</a:t>
            </a:r>
          </a:p>
          <a:p>
            <a:pPr marL="514350" indent="-514350">
              <a:buAutoNum type="arabicPeriod"/>
            </a:pPr>
            <a:r>
              <a:rPr lang="pl-PL" dirty="0">
                <a:solidFill>
                  <a:schemeClr val="accent6">
                    <a:lumMod val="75000"/>
                  </a:schemeClr>
                </a:solidFill>
              </a:rPr>
              <a:t>Obowiązki</a:t>
            </a:r>
          </a:p>
          <a:p>
            <a:pPr marL="514350" indent="-514350">
              <a:buAutoNum type="arabicPeriod"/>
            </a:pPr>
            <a:r>
              <a:rPr lang="pl-PL" b="1" dirty="0">
                <a:solidFill>
                  <a:schemeClr val="accent6">
                    <a:lumMod val="75000"/>
                  </a:schemeClr>
                </a:solidFill>
              </a:rPr>
              <a:t>Profil zaufany</a:t>
            </a:r>
          </a:p>
          <a:p>
            <a:pPr marL="514350" indent="-514350">
              <a:buNone/>
            </a:pPr>
            <a:endParaRPr lang="pl-PL" dirty="0">
              <a:solidFill>
                <a:schemeClr val="accent6">
                  <a:lumMod val="75000"/>
                </a:schemeClr>
              </a:solidFill>
            </a:endParaRPr>
          </a:p>
          <a:p>
            <a:pPr marL="514350" indent="-514350">
              <a:buAutoNum type="arabicPeriod"/>
            </a:pPr>
            <a:endParaRPr lang="pl-PL" dirty="0">
              <a:solidFill>
                <a:schemeClr val="accent6">
                  <a:lumMod val="75000"/>
                </a:schemeClr>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142976" y="344894"/>
            <a:ext cx="7355160" cy="940966"/>
          </a:xfrm>
        </p:spPr>
        <p:txBody>
          <a:bodyPr/>
          <a:lstStyle/>
          <a:p>
            <a:r>
              <a:rPr lang="pl-PL" b="1" spc="300" dirty="0">
                <a:solidFill>
                  <a:schemeClr val="accent6">
                    <a:lumMod val="50000"/>
                  </a:schemeClr>
                </a:solidFill>
                <a:effectLst>
                  <a:outerShdw blurRad="38100" dist="38100" dir="2700000" algn="tl">
                    <a:srgbClr val="000000">
                      <a:alpha val="43137"/>
                    </a:srgbClr>
                  </a:outerShdw>
                </a:effectLst>
              </a:rPr>
              <a:t>PROFIL ZAUFANY</a:t>
            </a:r>
          </a:p>
        </p:txBody>
      </p:sp>
      <p:sp>
        <p:nvSpPr>
          <p:cNvPr id="3" name="Symbol zastępczy zawartości 2"/>
          <p:cNvSpPr>
            <a:spLocks noGrp="1"/>
          </p:cNvSpPr>
          <p:nvPr>
            <p:ph idx="1"/>
          </p:nvPr>
        </p:nvSpPr>
        <p:spPr>
          <a:xfrm>
            <a:off x="357158" y="1772816"/>
            <a:ext cx="8329642" cy="2908920"/>
          </a:xfrm>
        </p:spPr>
        <p:txBody>
          <a:bodyPr>
            <a:normAutofit/>
          </a:bodyPr>
          <a:lstStyle/>
          <a:p>
            <a:pPr marL="514350" indent="-514350" algn="just">
              <a:buNone/>
            </a:pPr>
            <a:r>
              <a:rPr lang="pl-PL" dirty="0">
                <a:solidFill>
                  <a:schemeClr val="accent6">
                    <a:lumMod val="75000"/>
                  </a:schemeClr>
                </a:solidFill>
              </a:rPr>
              <a:t>		Darmowe narzędzie służące m.in. do załatwiania spraw urzędowych przez Internet bez konieczności posiadania podpisu elektronicznego. </a:t>
            </a:r>
          </a:p>
          <a:p>
            <a:pPr marL="514350" indent="-514350">
              <a:buAutoNum type="arabicPeriod"/>
            </a:pPr>
            <a:endParaRPr lang="pl-PL" dirty="0">
              <a:solidFill>
                <a:schemeClr val="accent6">
                  <a:lumMod val="75000"/>
                </a:schemeClr>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931616" y="344894"/>
            <a:ext cx="7355160" cy="940966"/>
          </a:xfrm>
        </p:spPr>
        <p:txBody>
          <a:bodyPr/>
          <a:lstStyle/>
          <a:p>
            <a:r>
              <a:rPr lang="pl-PL" b="1" spc="300" dirty="0" err="1">
                <a:solidFill>
                  <a:schemeClr val="accent6">
                    <a:lumMod val="50000"/>
                  </a:schemeClr>
                </a:solidFill>
                <a:effectLst>
                  <a:outerShdw blurRad="38100" dist="38100" dir="2700000" algn="tl">
                    <a:srgbClr val="000000">
                      <a:alpha val="43137"/>
                    </a:srgbClr>
                  </a:outerShdw>
                </a:effectLst>
              </a:rPr>
              <a:t>ePUAP.gov.pl</a:t>
            </a:r>
            <a:endParaRPr lang="pl-PL" b="1" spc="300" dirty="0">
              <a:solidFill>
                <a:schemeClr val="accent6">
                  <a:lumMod val="50000"/>
                </a:schemeClr>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428596" y="1772816"/>
            <a:ext cx="8258204" cy="2513440"/>
          </a:xfrm>
        </p:spPr>
        <p:txBody>
          <a:bodyPr>
            <a:normAutofit lnSpcReduction="10000"/>
          </a:bodyPr>
          <a:lstStyle/>
          <a:p>
            <a:pPr marL="514350" indent="-514350" algn="just">
              <a:buNone/>
            </a:pPr>
            <a:r>
              <a:rPr lang="pl-PL" dirty="0">
                <a:solidFill>
                  <a:schemeClr val="accent6">
                    <a:lumMod val="75000"/>
                  </a:schemeClr>
                </a:solidFill>
              </a:rPr>
              <a:t>		Na tej stronie Internetowej można założyć sobie Profil Zaufany.</a:t>
            </a:r>
          </a:p>
          <a:p>
            <a:pPr marL="514350" indent="-514350">
              <a:buAutoNum type="arabicPeriod"/>
            </a:pPr>
            <a:endParaRPr lang="pl-PL" dirty="0">
              <a:solidFill>
                <a:schemeClr val="accent6">
                  <a:lumMod val="75000"/>
                </a:schemeClr>
              </a:solidFill>
            </a:endParaRPr>
          </a:p>
          <a:p>
            <a:pPr marL="514350" indent="-514350">
              <a:buNone/>
            </a:pPr>
            <a:r>
              <a:rPr lang="pl-PL" dirty="0">
                <a:solidFill>
                  <a:schemeClr val="accent6">
                    <a:lumMod val="75000"/>
                  </a:schemeClr>
                </a:solidFill>
              </a:rPr>
              <a:t>		Znajduje się tutaj również bardzo dokładna instrukcja, jak należy założyć Profil Zaufany.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95536" y="0"/>
            <a:ext cx="8229600" cy="1143000"/>
          </a:xfrm>
        </p:spPr>
        <p:txBody>
          <a:bodyPr/>
          <a:lstStyle/>
          <a:p>
            <a:r>
              <a:rPr lang="pl-PL" b="1" dirty="0">
                <a:solidFill>
                  <a:schemeClr val="accent6">
                    <a:lumMod val="50000"/>
                  </a:schemeClr>
                </a:solidFill>
              </a:rPr>
              <a:t>GABINET </a:t>
            </a:r>
            <a:r>
              <a:rPr lang="pl-PL" b="1" dirty="0" err="1" smtClean="0">
                <a:solidFill>
                  <a:schemeClr val="accent6">
                    <a:lumMod val="50000"/>
                  </a:schemeClr>
                </a:solidFill>
              </a:rPr>
              <a:t>drWidget</a:t>
            </a:r>
            <a:endParaRPr lang="pl-PL" b="1" dirty="0">
              <a:solidFill>
                <a:schemeClr val="accent6">
                  <a:lumMod val="50000"/>
                </a:schemeClr>
              </a:solidFill>
            </a:endParaRPr>
          </a:p>
        </p:txBody>
      </p:sp>
      <p:sp>
        <p:nvSpPr>
          <p:cNvPr id="3" name="Symbol zastępczy zawartości 2"/>
          <p:cNvSpPr>
            <a:spLocks noGrp="1"/>
          </p:cNvSpPr>
          <p:nvPr>
            <p:ph idx="1"/>
          </p:nvPr>
        </p:nvSpPr>
        <p:spPr/>
        <p:txBody>
          <a:bodyPr/>
          <a:lstStyle/>
          <a:p>
            <a:endParaRPr lang="pl-PL"/>
          </a:p>
        </p:txBody>
      </p:sp>
      <p:pic>
        <p:nvPicPr>
          <p:cNvPr id="1026" name="Picture 2"/>
          <p:cNvPicPr>
            <a:picLocks noChangeAspect="1" noChangeArrowheads="1"/>
          </p:cNvPicPr>
          <p:nvPr/>
        </p:nvPicPr>
        <p:blipFill>
          <a:blip r:embed="rId3" cstate="print"/>
          <a:srcRect/>
          <a:stretch>
            <a:fillRect/>
          </a:stretch>
        </p:blipFill>
        <p:spPr bwMode="auto">
          <a:xfrm>
            <a:off x="0" y="917800"/>
            <a:ext cx="9144000" cy="59402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1538" y="344894"/>
            <a:ext cx="7355160" cy="940966"/>
          </a:xfrm>
        </p:spPr>
        <p:txBody>
          <a:bodyPr>
            <a:normAutofit fontScale="90000"/>
          </a:bodyPr>
          <a:lstStyle/>
          <a:p>
            <a:r>
              <a:rPr lang="pl-PL" sz="3800" b="1" spc="300" dirty="0">
                <a:solidFill>
                  <a:schemeClr val="tx1">
                    <a:lumMod val="75000"/>
                    <a:lumOff val="25000"/>
                  </a:schemeClr>
                </a:solidFill>
                <a:effectLst>
                  <a:outerShdw blurRad="38100" dist="38100" dir="2700000" algn="tl">
                    <a:srgbClr val="000000">
                      <a:alpha val="43137"/>
                    </a:srgbClr>
                  </a:outerShdw>
                </a:effectLst>
              </a:rPr>
              <a:t>PRAWO WYKONYWANIA ZAWODU</a:t>
            </a:r>
          </a:p>
        </p:txBody>
      </p:sp>
      <p:sp>
        <p:nvSpPr>
          <p:cNvPr id="3" name="Symbol zastępczy zawartości 2"/>
          <p:cNvSpPr>
            <a:spLocks noGrp="1"/>
          </p:cNvSpPr>
          <p:nvPr>
            <p:ph idx="1"/>
          </p:nvPr>
        </p:nvSpPr>
        <p:spPr>
          <a:xfrm>
            <a:off x="251520" y="1052736"/>
            <a:ext cx="8786842" cy="3786214"/>
          </a:xfrm>
        </p:spPr>
        <p:txBody>
          <a:bodyPr>
            <a:noAutofit/>
          </a:bodyPr>
          <a:lstStyle/>
          <a:p>
            <a:pPr marL="514350" indent="-514350">
              <a:buNone/>
            </a:pPr>
            <a:endParaRPr lang="pl-PL" sz="2400" b="1" dirty="0" smtClean="0">
              <a:solidFill>
                <a:schemeClr val="tx1">
                  <a:lumMod val="65000"/>
                  <a:lumOff val="35000"/>
                </a:schemeClr>
              </a:solidFill>
              <a:sym typeface="Wingdings" pitchFamily="2" charset="2"/>
            </a:endParaRPr>
          </a:p>
          <a:p>
            <a:pPr marL="514350" indent="-514350" algn="ctr">
              <a:buNone/>
            </a:pPr>
            <a:endParaRPr lang="pl-PL" sz="2400" b="1" dirty="0" smtClean="0">
              <a:solidFill>
                <a:schemeClr val="tx1">
                  <a:lumMod val="65000"/>
                  <a:lumOff val="35000"/>
                </a:schemeClr>
              </a:solidFill>
              <a:sym typeface="Wingdings" pitchFamily="2" charset="2"/>
            </a:endParaRPr>
          </a:p>
          <a:p>
            <a:pPr marL="514350" indent="-514350" algn="ctr">
              <a:buNone/>
            </a:pPr>
            <a:r>
              <a:rPr lang="pl-PL" sz="2400" b="1" dirty="0" smtClean="0">
                <a:solidFill>
                  <a:schemeClr val="tx1">
                    <a:lumMod val="65000"/>
                    <a:lumOff val="35000"/>
                  </a:schemeClr>
                </a:solidFill>
                <a:sym typeface="Wingdings" pitchFamily="2" charset="2"/>
              </a:rPr>
              <a:t>Po ukończeniu stażu i uzyskaniu PWZ składka członkowska wynosi 60 zł miesięcznie i jest OBOWIĄZKOWA</a:t>
            </a:r>
            <a:endParaRPr lang="pl-PL" sz="2400" dirty="0">
              <a:solidFill>
                <a:schemeClr val="tx1">
                  <a:lumMod val="65000"/>
                  <a:lumOff val="35000"/>
                </a:schemeClr>
              </a:solidFill>
              <a:sym typeface="Wingdings" pitchFamily="2" charset="2"/>
            </a:endParaRPr>
          </a:p>
          <a:p>
            <a:pPr marL="514350" indent="-514350">
              <a:buFont typeface="Wingdings"/>
              <a:buChar char="à"/>
            </a:pPr>
            <a:endParaRPr lang="pl-PL" sz="2400" dirty="0" smtClean="0">
              <a:solidFill>
                <a:schemeClr val="tx1">
                  <a:lumMod val="65000"/>
                  <a:lumOff val="35000"/>
                </a:schemeClr>
              </a:solidFill>
            </a:endParaRPr>
          </a:p>
          <a:p>
            <a:pPr marL="514350" indent="-514350">
              <a:buFont typeface="Wingdings"/>
              <a:buChar char="à"/>
            </a:pPr>
            <a:endParaRPr lang="pl-PL" sz="2400" dirty="0">
              <a:solidFill>
                <a:schemeClr val="tx1">
                  <a:lumMod val="65000"/>
                  <a:lumOff val="35000"/>
                </a:schemeClr>
              </a:solidFill>
            </a:endParaRPr>
          </a:p>
          <a:p>
            <a:pPr marL="514350" indent="-514350">
              <a:buFont typeface="Wingdings"/>
              <a:buChar char="à"/>
            </a:pPr>
            <a:r>
              <a:rPr lang="pl-PL" sz="2400" dirty="0" smtClean="0">
                <a:solidFill>
                  <a:schemeClr val="tx1">
                    <a:lumMod val="65000"/>
                    <a:lumOff val="35000"/>
                  </a:schemeClr>
                </a:solidFill>
              </a:rPr>
              <a:t>W razie niepodjęcia pracy prosimy o kontakt z działem księgowości: </a:t>
            </a:r>
            <a:r>
              <a:rPr lang="pl-PL" sz="2400" dirty="0" smtClean="0">
                <a:solidFill>
                  <a:schemeClr val="tx1">
                    <a:lumMod val="65000"/>
                    <a:lumOff val="35000"/>
                  </a:schemeClr>
                </a:solidFill>
                <a:hlinkClick r:id="rId3"/>
              </a:rPr>
              <a:t>skladki@wil.org.pl</a:t>
            </a:r>
            <a:r>
              <a:rPr lang="pl-PL" sz="2400" dirty="0" smtClean="0">
                <a:solidFill>
                  <a:schemeClr val="tx1">
                    <a:lumMod val="65000"/>
                    <a:lumOff val="35000"/>
                  </a:schemeClr>
                </a:solidFill>
              </a:rPr>
              <a:t> lub tel. 783 993 904</a:t>
            </a:r>
            <a:endParaRPr lang="pl-PL" sz="2400" dirty="0">
              <a:solidFill>
                <a:schemeClr val="tx1">
                  <a:lumMod val="65000"/>
                  <a:lumOff val="35000"/>
                </a:schemeClr>
              </a:solidFill>
            </a:endParaRPr>
          </a:p>
        </p:txBody>
      </p:sp>
      <p:sp>
        <p:nvSpPr>
          <p:cNvPr id="4" name="Symbol zastępczy zawartości 2"/>
          <p:cNvSpPr txBox="1">
            <a:spLocks/>
          </p:cNvSpPr>
          <p:nvPr/>
        </p:nvSpPr>
        <p:spPr>
          <a:xfrm rot="10800000" flipV="1">
            <a:off x="4637909" y="3347681"/>
            <a:ext cx="5266834" cy="14912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Wingdings"/>
              <a:buChar char="à"/>
            </a:pPr>
            <a:endParaRPr lang="pl-PL" sz="2400" dirty="0">
              <a:solidFill>
                <a:schemeClr val="tx1">
                  <a:lumMod val="65000"/>
                  <a:lumOff val="35000"/>
                </a:schemeClr>
              </a:solidFill>
            </a:endParaRPr>
          </a:p>
        </p:txBody>
      </p:sp>
    </p:spTree>
    <p:extLst>
      <p:ext uri="{BB962C8B-B14F-4D97-AF65-F5344CB8AC3E}">
        <p14:creationId xmlns:p14="http://schemas.microsoft.com/office/powerpoint/2010/main" val="12761228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643042" y="344894"/>
            <a:ext cx="5543560" cy="940966"/>
          </a:xfrm>
        </p:spPr>
        <p:txBody>
          <a:bodyPr/>
          <a:lstStyle/>
          <a:p>
            <a:r>
              <a:rPr lang="pl-PL" b="1" spc="300" dirty="0">
                <a:solidFill>
                  <a:srgbClr val="294B1D"/>
                </a:solidFill>
                <a:effectLst>
                  <a:outerShdw blurRad="38100" dist="38100" dir="2700000" algn="tl">
                    <a:srgbClr val="000000">
                      <a:alpha val="43137"/>
                    </a:srgbClr>
                  </a:outerShdw>
                </a:effectLst>
              </a:rPr>
              <a:t>PO STAŻU</a:t>
            </a:r>
          </a:p>
        </p:txBody>
      </p:sp>
      <p:sp>
        <p:nvSpPr>
          <p:cNvPr id="3" name="Symbol zastępczy zawartości 2"/>
          <p:cNvSpPr>
            <a:spLocks noGrp="1"/>
          </p:cNvSpPr>
          <p:nvPr>
            <p:ph idx="1"/>
          </p:nvPr>
        </p:nvSpPr>
        <p:spPr>
          <a:xfrm>
            <a:off x="642910" y="1772816"/>
            <a:ext cx="8043890" cy="2908920"/>
          </a:xfrm>
        </p:spPr>
        <p:txBody>
          <a:bodyPr>
            <a:normAutofit/>
          </a:bodyPr>
          <a:lstStyle/>
          <a:p>
            <a:pPr marL="514350" indent="-514350">
              <a:buAutoNum type="arabicPeriod"/>
            </a:pPr>
            <a:r>
              <a:rPr lang="pl-PL" sz="2400" dirty="0" smtClean="0">
                <a:solidFill>
                  <a:srgbClr val="294B1D"/>
                </a:solidFill>
              </a:rPr>
              <a:t>Prawo </a:t>
            </a:r>
            <a:r>
              <a:rPr lang="pl-PL" sz="2400" dirty="0">
                <a:solidFill>
                  <a:srgbClr val="294B1D"/>
                </a:solidFill>
              </a:rPr>
              <a:t>wykonywania zawodu</a:t>
            </a:r>
          </a:p>
          <a:p>
            <a:pPr marL="514350" indent="-514350">
              <a:buAutoNum type="arabicPeriod"/>
            </a:pPr>
            <a:r>
              <a:rPr lang="pl-PL" sz="2400" dirty="0">
                <a:solidFill>
                  <a:srgbClr val="294B1D"/>
                </a:solidFill>
              </a:rPr>
              <a:t>Rezydentura, czy tryb </a:t>
            </a:r>
            <a:r>
              <a:rPr lang="pl-PL" sz="2400" dirty="0" err="1" smtClean="0">
                <a:solidFill>
                  <a:srgbClr val="294B1D"/>
                </a:solidFill>
              </a:rPr>
              <a:t>pozarezydencki</a:t>
            </a:r>
            <a:r>
              <a:rPr lang="pl-PL" sz="2400" dirty="0">
                <a:solidFill>
                  <a:srgbClr val="294B1D"/>
                </a:solidFill>
              </a:rPr>
              <a:t>, czyli o specjalizacji słów kilka</a:t>
            </a:r>
          </a:p>
          <a:p>
            <a:pPr marL="514350" indent="-514350">
              <a:buAutoNum type="arabicPeriod"/>
            </a:pPr>
            <a:r>
              <a:rPr lang="pl-PL" sz="2400" dirty="0">
                <a:solidFill>
                  <a:srgbClr val="294B1D"/>
                </a:solidFill>
              </a:rPr>
              <a:t>Działalność gospodarcza i rejestr praktyk</a:t>
            </a:r>
          </a:p>
          <a:p>
            <a:pPr marL="514350" indent="-514350">
              <a:buAutoNum type="arabicPeriod"/>
            </a:pPr>
            <a:r>
              <a:rPr lang="pl-PL" sz="2400" b="1" dirty="0">
                <a:solidFill>
                  <a:srgbClr val="294B1D"/>
                </a:solidFill>
              </a:rPr>
              <a:t>ZUS ZLA oraz recepty</a:t>
            </a:r>
          </a:p>
          <a:p>
            <a:pPr marL="514350" indent="-514350">
              <a:buAutoNum type="arabicPeriod"/>
            </a:pPr>
            <a:r>
              <a:rPr lang="pl-PL" sz="2400" dirty="0">
                <a:solidFill>
                  <a:srgbClr val="294B1D"/>
                </a:solidFill>
              </a:rPr>
              <a:t>Czas wolny, czyli może KML WIL</a:t>
            </a:r>
          </a:p>
          <a:p>
            <a:pPr marL="514350" indent="-514350">
              <a:buAutoNum type="arabicPeriod"/>
            </a:pPr>
            <a:endParaRPr lang="pl-PL" sz="2400" dirty="0">
              <a:solidFill>
                <a:srgbClr val="294B1D"/>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4492" y="344894"/>
            <a:ext cx="7355160" cy="940966"/>
          </a:xfrm>
        </p:spPr>
        <p:txBody>
          <a:bodyPr>
            <a:normAutofit/>
          </a:bodyPr>
          <a:lstStyle/>
          <a:p>
            <a:r>
              <a:rPr lang="pl-PL" b="1" spc="300" dirty="0">
                <a:solidFill>
                  <a:srgbClr val="294B1D"/>
                </a:solidFill>
                <a:effectLst>
                  <a:outerShdw blurRad="38100" dist="38100" dir="2700000" algn="tl">
                    <a:srgbClr val="000000">
                      <a:alpha val="43137"/>
                    </a:srgbClr>
                  </a:outerShdw>
                </a:effectLst>
              </a:rPr>
              <a:t>ZUS ZLA</a:t>
            </a:r>
          </a:p>
        </p:txBody>
      </p:sp>
      <p:sp>
        <p:nvSpPr>
          <p:cNvPr id="3" name="Symbol zastępczy zawartości 2"/>
          <p:cNvSpPr>
            <a:spLocks noGrp="1"/>
          </p:cNvSpPr>
          <p:nvPr>
            <p:ph idx="1"/>
          </p:nvPr>
        </p:nvSpPr>
        <p:spPr>
          <a:xfrm>
            <a:off x="179512" y="1676198"/>
            <a:ext cx="8712968" cy="3681628"/>
          </a:xfrm>
        </p:spPr>
        <p:txBody>
          <a:bodyPr>
            <a:normAutofit/>
          </a:bodyPr>
          <a:lstStyle/>
          <a:p>
            <a:pPr marL="514350" indent="-514350" algn="just">
              <a:buNone/>
            </a:pPr>
            <a:r>
              <a:rPr lang="pl-PL" dirty="0">
                <a:solidFill>
                  <a:srgbClr val="294B1D"/>
                </a:solidFill>
              </a:rPr>
              <a:t>	Aby móc wystawiać zaświadczenia ZUS ZLA </a:t>
            </a:r>
            <a:r>
              <a:rPr lang="pl-PL" dirty="0" smtClean="0">
                <a:solidFill>
                  <a:srgbClr val="294B1D"/>
                </a:solidFill>
              </a:rPr>
              <a:t>                o </a:t>
            </a:r>
            <a:r>
              <a:rPr lang="pl-PL" dirty="0">
                <a:solidFill>
                  <a:srgbClr val="294B1D"/>
                </a:solidFill>
              </a:rPr>
              <a:t>niezdolności do pracy należy złożyć </a:t>
            </a:r>
            <a:r>
              <a:rPr lang="pl-PL" dirty="0" smtClean="0">
                <a:solidFill>
                  <a:srgbClr val="294B1D"/>
                </a:solidFill>
              </a:rPr>
              <a:t>                          w </a:t>
            </a:r>
            <a:r>
              <a:rPr lang="pl-PL" dirty="0">
                <a:solidFill>
                  <a:srgbClr val="294B1D"/>
                </a:solidFill>
              </a:rPr>
              <a:t>najbliższej jednostce terenowej ZUS wniosek ZUS FZA.</a:t>
            </a:r>
          </a:p>
          <a:p>
            <a:pPr marL="514350" indent="-514350" algn="just">
              <a:buNone/>
            </a:pPr>
            <a:r>
              <a:rPr lang="pl-PL" dirty="0">
                <a:solidFill>
                  <a:srgbClr val="294B1D"/>
                </a:solidFill>
              </a:rPr>
              <a:t>	</a:t>
            </a:r>
            <a:r>
              <a:rPr lang="pl-PL" b="1" u="sng" dirty="0" err="1">
                <a:solidFill>
                  <a:srgbClr val="294B1D"/>
                </a:solidFill>
              </a:rPr>
              <a:t>www.zus.pl</a:t>
            </a:r>
            <a:r>
              <a:rPr lang="pl-PL" b="1" dirty="0">
                <a:solidFill>
                  <a:srgbClr val="294B1D"/>
                </a:solidFill>
              </a:rPr>
              <a:t> </a:t>
            </a:r>
            <a:r>
              <a:rPr lang="pl-PL" b="1" dirty="0">
                <a:solidFill>
                  <a:srgbClr val="294B1D"/>
                </a:solidFill>
                <a:sym typeface="Wingdings" pitchFamily="2" charset="2"/>
              </a:rPr>
              <a:t> wzory formularzy  wnioski </a:t>
            </a:r>
            <a:r>
              <a:rPr lang="pl-PL" b="1" dirty="0" smtClean="0">
                <a:solidFill>
                  <a:srgbClr val="294B1D"/>
                </a:solidFill>
                <a:sym typeface="Wingdings" pitchFamily="2" charset="2"/>
              </a:rPr>
              <a:t>                  i </a:t>
            </a:r>
            <a:r>
              <a:rPr lang="pl-PL" b="1" dirty="0">
                <a:solidFill>
                  <a:srgbClr val="294B1D"/>
                </a:solidFill>
                <a:sym typeface="Wingdings" pitchFamily="2" charset="2"/>
              </a:rPr>
              <a:t>zaświadczenia lekarskie  wnioski  ZUS FZA</a:t>
            </a:r>
            <a:endParaRPr lang="pl-PL" b="1" dirty="0">
              <a:solidFill>
                <a:srgbClr val="294B1D"/>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4492" y="344894"/>
            <a:ext cx="7355160" cy="940966"/>
          </a:xfrm>
        </p:spPr>
        <p:txBody>
          <a:bodyPr>
            <a:normAutofit/>
          </a:bodyPr>
          <a:lstStyle/>
          <a:p>
            <a:r>
              <a:rPr lang="pl-PL" b="1" spc="300" dirty="0">
                <a:solidFill>
                  <a:srgbClr val="294B1D"/>
                </a:solidFill>
                <a:effectLst>
                  <a:outerShdw blurRad="38100" dist="38100" dir="2700000" algn="tl">
                    <a:srgbClr val="000000">
                      <a:alpha val="43137"/>
                    </a:srgbClr>
                  </a:outerShdw>
                </a:effectLst>
              </a:rPr>
              <a:t>ZUS ZLA</a:t>
            </a:r>
          </a:p>
        </p:txBody>
      </p:sp>
      <p:sp>
        <p:nvSpPr>
          <p:cNvPr id="3" name="Symbol zastępczy zawartości 2"/>
          <p:cNvSpPr>
            <a:spLocks noGrp="1"/>
          </p:cNvSpPr>
          <p:nvPr>
            <p:ph idx="1"/>
          </p:nvPr>
        </p:nvSpPr>
        <p:spPr>
          <a:xfrm>
            <a:off x="428596" y="1676198"/>
            <a:ext cx="7715304" cy="3681628"/>
          </a:xfrm>
        </p:spPr>
        <p:txBody>
          <a:bodyPr>
            <a:normAutofit/>
          </a:bodyPr>
          <a:lstStyle/>
          <a:p>
            <a:pPr marL="514350" indent="-514350" algn="just">
              <a:buNone/>
            </a:pPr>
            <a:r>
              <a:rPr lang="pl-PL" sz="2800" dirty="0">
                <a:solidFill>
                  <a:srgbClr val="294B1D"/>
                </a:solidFill>
              </a:rPr>
              <a:t>	 Bloczki formularzy ZUS ZLA wydawane są w terenowych jednostkach organizacyjnych ZUS lekarzom uprawnionym do wystawiania zwolnień lekarskich albo innym osobom upoważnionym. </a:t>
            </a:r>
          </a:p>
          <a:p>
            <a:pPr marL="514350" indent="-514350" algn="just">
              <a:buNone/>
            </a:pPr>
            <a:r>
              <a:rPr lang="pl-PL" sz="2800" dirty="0">
                <a:solidFill>
                  <a:srgbClr val="294B1D"/>
                </a:solidFill>
              </a:rPr>
              <a:t>	 Oryginały formularzy ZUS ZLA powinny zostać dostarczone do ZUS w ciągu siedmiu dni od daty ich wystawienia. </a:t>
            </a:r>
          </a:p>
          <a:p>
            <a:pPr marL="514350" indent="-514350" algn="just">
              <a:buNone/>
            </a:pPr>
            <a:endParaRPr lang="pl-PL" sz="2800" dirty="0">
              <a:solidFill>
                <a:srgbClr val="294B1D"/>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4492" y="344894"/>
            <a:ext cx="7355160" cy="940966"/>
          </a:xfrm>
        </p:spPr>
        <p:txBody>
          <a:bodyPr>
            <a:normAutofit/>
          </a:bodyPr>
          <a:lstStyle/>
          <a:p>
            <a:r>
              <a:rPr lang="pl-PL" b="1" spc="300" dirty="0">
                <a:solidFill>
                  <a:srgbClr val="294B1D"/>
                </a:solidFill>
                <a:effectLst>
                  <a:outerShdw blurRad="38100" dist="38100" dir="2700000" algn="tl">
                    <a:srgbClr val="000000">
                      <a:alpha val="43137"/>
                    </a:srgbClr>
                  </a:outerShdw>
                </a:effectLst>
              </a:rPr>
              <a:t>ZUS ZLA</a:t>
            </a:r>
          </a:p>
        </p:txBody>
      </p:sp>
      <p:sp>
        <p:nvSpPr>
          <p:cNvPr id="3" name="Symbol zastępczy zawartości 2"/>
          <p:cNvSpPr>
            <a:spLocks noGrp="1"/>
          </p:cNvSpPr>
          <p:nvPr>
            <p:ph idx="1"/>
          </p:nvPr>
        </p:nvSpPr>
        <p:spPr>
          <a:xfrm>
            <a:off x="428596" y="1676198"/>
            <a:ext cx="7715304" cy="3681628"/>
          </a:xfrm>
        </p:spPr>
        <p:txBody>
          <a:bodyPr>
            <a:normAutofit fontScale="92500" lnSpcReduction="10000"/>
          </a:bodyPr>
          <a:lstStyle/>
          <a:p>
            <a:pPr marL="514350" indent="-514350" algn="just">
              <a:buNone/>
            </a:pPr>
            <a:r>
              <a:rPr lang="pl-PL" sz="2800" dirty="0">
                <a:solidFill>
                  <a:srgbClr val="294B1D"/>
                </a:solidFill>
              </a:rPr>
              <a:t>		Od 1 stycznia 2016 roku lekarze mogą wystawiać elektroniczne zwolnienia lekarskie, nazywane </a:t>
            </a:r>
            <a:r>
              <a:rPr lang="pl-PL" sz="2800" dirty="0" err="1">
                <a:solidFill>
                  <a:srgbClr val="294B1D"/>
                </a:solidFill>
              </a:rPr>
              <a:t>e-ZLA</a:t>
            </a:r>
            <a:r>
              <a:rPr lang="pl-PL" sz="2800" dirty="0">
                <a:solidFill>
                  <a:srgbClr val="294B1D"/>
                </a:solidFill>
              </a:rPr>
              <a:t>. Nie oznacza to jednak, że od tej daty </a:t>
            </a:r>
            <a:r>
              <a:rPr lang="pl-PL" sz="2800" dirty="0" smtClean="0">
                <a:solidFill>
                  <a:srgbClr val="294B1D"/>
                </a:solidFill>
              </a:rPr>
              <a:t>zniknęły </a:t>
            </a:r>
            <a:r>
              <a:rPr lang="pl-PL" sz="2800" dirty="0">
                <a:solidFill>
                  <a:srgbClr val="294B1D"/>
                </a:solidFill>
              </a:rPr>
              <a:t>dotychczasowe zwolnienia papierowe. Te będzie można  stosować  do końca 2017 roku.</a:t>
            </a:r>
          </a:p>
          <a:p>
            <a:pPr marL="514350" indent="-514350" algn="just">
              <a:buNone/>
            </a:pPr>
            <a:r>
              <a:rPr lang="pl-PL" sz="2800" dirty="0">
                <a:solidFill>
                  <a:srgbClr val="294B1D"/>
                </a:solidFill>
              </a:rPr>
              <a:t>		Lekarz przekazuje zaświadczenie lekarskie </a:t>
            </a:r>
            <a:r>
              <a:rPr lang="pl-PL" sz="2800" dirty="0" err="1">
                <a:solidFill>
                  <a:srgbClr val="294B1D"/>
                </a:solidFill>
              </a:rPr>
              <a:t>e-ZLA</a:t>
            </a:r>
            <a:r>
              <a:rPr lang="pl-PL" sz="2800" dirty="0">
                <a:solidFill>
                  <a:srgbClr val="294B1D"/>
                </a:solidFill>
              </a:rPr>
              <a:t> (po jego podpisaniu z wykorzystaniem kwalifikowanego certyfikatu lub profilu zaufanego </a:t>
            </a:r>
            <a:r>
              <a:rPr lang="pl-PL" sz="2800" dirty="0" err="1">
                <a:solidFill>
                  <a:srgbClr val="294B1D"/>
                </a:solidFill>
              </a:rPr>
              <a:t>ePUAP</a:t>
            </a:r>
            <a:r>
              <a:rPr lang="pl-PL" sz="2800" dirty="0">
                <a:solidFill>
                  <a:srgbClr val="294B1D"/>
                </a:solidFill>
              </a:rPr>
              <a:t>) elektronicznie do ZUS.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116632"/>
            <a:ext cx="8229600" cy="864096"/>
          </a:xfrm>
        </p:spPr>
        <p:txBody>
          <a:bodyPr>
            <a:normAutofit/>
          </a:bodyPr>
          <a:lstStyle/>
          <a:p>
            <a:r>
              <a:rPr lang="pl-PL" b="1" dirty="0" smtClean="0">
                <a:solidFill>
                  <a:srgbClr val="294B1D"/>
                </a:solidFill>
                <a:effectLst>
                  <a:outerShdw blurRad="38100" dist="38100" dir="2700000" algn="tl">
                    <a:srgbClr val="000000">
                      <a:alpha val="43137"/>
                    </a:srgbClr>
                  </a:outerShdw>
                </a:effectLst>
              </a:rPr>
              <a:t>RECEPTY</a:t>
            </a:r>
            <a:endParaRPr lang="pl-PL" b="1" dirty="0">
              <a:solidFill>
                <a:srgbClr val="294B1D"/>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467544" y="1772816"/>
            <a:ext cx="8229600" cy="2880320"/>
          </a:xfrm>
        </p:spPr>
        <p:txBody>
          <a:bodyPr>
            <a:normAutofit fontScale="92500" lnSpcReduction="10000"/>
          </a:bodyPr>
          <a:lstStyle/>
          <a:p>
            <a:pPr algn="just">
              <a:buNone/>
            </a:pPr>
            <a:r>
              <a:rPr lang="pl-PL" sz="2600" dirty="0" smtClean="0">
                <a:solidFill>
                  <a:srgbClr val="294B1D"/>
                </a:solidFill>
              </a:rPr>
              <a:t>		Jeżeli z pracodawcą mamy podpisaną umowę o pracę lub świadczymy usługi w ramach praktyki w przedsiębiorstwie podmiotu leczniczego </a:t>
            </a:r>
            <a:r>
              <a:rPr lang="pl-PL" sz="2600" dirty="0">
                <a:solidFill>
                  <a:srgbClr val="294B1D"/>
                </a:solidFill>
              </a:rPr>
              <a:t>o nasze recepty martwi się nasz pracodawca (Szpital, </a:t>
            </a:r>
            <a:r>
              <a:rPr lang="pl-PL" sz="2600" dirty="0" smtClean="0">
                <a:solidFill>
                  <a:srgbClr val="294B1D"/>
                </a:solidFill>
              </a:rPr>
              <a:t>Poradnia). Dostajemy </a:t>
            </a:r>
            <a:r>
              <a:rPr lang="pl-PL" sz="2600" dirty="0">
                <a:solidFill>
                  <a:srgbClr val="294B1D"/>
                </a:solidFill>
              </a:rPr>
              <a:t>od nich pule numerów recept w systemie komputerowym lub wydrukowane bloczki</a:t>
            </a:r>
            <a:r>
              <a:rPr lang="pl-PL" sz="2600" dirty="0" smtClean="0">
                <a:solidFill>
                  <a:srgbClr val="294B1D"/>
                </a:solidFill>
              </a:rPr>
              <a:t>.</a:t>
            </a:r>
            <a:endParaRPr lang="pl-PL" sz="2600" dirty="0">
              <a:solidFill>
                <a:srgbClr val="294B1D"/>
              </a:solidFill>
            </a:endParaRPr>
          </a:p>
          <a:p>
            <a:pPr algn="just"/>
            <a:endParaRPr lang="pl-PL" sz="2000" dirty="0">
              <a:solidFill>
                <a:srgbClr val="294B1D"/>
              </a:solidFill>
            </a:endParaRPr>
          </a:p>
          <a:p>
            <a:pPr algn="just">
              <a:buNone/>
            </a:pPr>
            <a:r>
              <a:rPr lang="pl-PL" sz="2000" dirty="0" smtClean="0">
                <a:solidFill>
                  <a:srgbClr val="294B1D"/>
                </a:solidFill>
              </a:rPr>
              <a:t>                                                                                   </a:t>
            </a:r>
            <a:endParaRPr lang="pl-PL" sz="2000" dirty="0">
              <a:solidFill>
                <a:srgbClr val="294B1D"/>
              </a:solidFill>
            </a:endParaRPr>
          </a:p>
        </p:txBody>
      </p:sp>
    </p:spTree>
    <p:extLst>
      <p:ext uri="{BB962C8B-B14F-4D97-AF65-F5344CB8AC3E}">
        <p14:creationId xmlns:p14="http://schemas.microsoft.com/office/powerpoint/2010/main" val="18527979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116632"/>
            <a:ext cx="8229600" cy="864096"/>
          </a:xfrm>
        </p:spPr>
        <p:txBody>
          <a:bodyPr>
            <a:normAutofit/>
          </a:bodyPr>
          <a:lstStyle/>
          <a:p>
            <a:r>
              <a:rPr lang="pl-PL" b="1" dirty="0" smtClean="0">
                <a:solidFill>
                  <a:srgbClr val="294B1D"/>
                </a:solidFill>
                <a:effectLst>
                  <a:outerShdw blurRad="38100" dist="38100" dir="2700000" algn="tl">
                    <a:srgbClr val="000000">
                      <a:alpha val="43137"/>
                    </a:srgbClr>
                  </a:outerShdw>
                </a:effectLst>
              </a:rPr>
              <a:t>RECEPTY</a:t>
            </a:r>
            <a:endParaRPr lang="pl-PL" b="1" dirty="0">
              <a:solidFill>
                <a:srgbClr val="294B1D"/>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457200" y="841982"/>
            <a:ext cx="8229600" cy="5030019"/>
          </a:xfrm>
        </p:spPr>
        <p:txBody>
          <a:bodyPr>
            <a:normAutofit/>
          </a:bodyPr>
          <a:lstStyle/>
          <a:p>
            <a:pPr algn="just">
              <a:buNone/>
            </a:pPr>
            <a:r>
              <a:rPr lang="pl-PL" sz="2000" dirty="0" smtClean="0">
                <a:solidFill>
                  <a:srgbClr val="294B1D"/>
                </a:solidFill>
              </a:rPr>
              <a:t>		Aby </a:t>
            </a:r>
            <a:r>
              <a:rPr lang="pl-PL" sz="2000" dirty="0">
                <a:solidFill>
                  <a:srgbClr val="294B1D"/>
                </a:solidFill>
              </a:rPr>
              <a:t>otrzymać uprawnienia na wypisywanie recept z refundacją dla siebie i swojej rodziny  (</a:t>
            </a:r>
            <a:r>
              <a:rPr lang="pl-PL" sz="2000" b="1" u="sng" dirty="0">
                <a:solidFill>
                  <a:srgbClr val="294B1D"/>
                </a:solidFill>
              </a:rPr>
              <a:t>pro </a:t>
            </a:r>
            <a:r>
              <a:rPr lang="pl-PL" sz="2000" b="1" u="sng" dirty="0" err="1">
                <a:solidFill>
                  <a:srgbClr val="294B1D"/>
                </a:solidFill>
              </a:rPr>
              <a:t>auctore</a:t>
            </a:r>
            <a:r>
              <a:rPr lang="pl-PL" sz="2000" b="1" u="sng" dirty="0">
                <a:solidFill>
                  <a:srgbClr val="294B1D"/>
                </a:solidFill>
              </a:rPr>
              <a:t>, pro familia</a:t>
            </a:r>
            <a:r>
              <a:rPr lang="pl-PL" sz="2000" dirty="0">
                <a:solidFill>
                  <a:srgbClr val="294B1D"/>
                </a:solidFill>
              </a:rPr>
              <a:t>) musimy wypełnić wniosek ze strony: </a:t>
            </a:r>
            <a:r>
              <a:rPr lang="pl-PL" sz="2000" b="1" u="sng" dirty="0" err="1" smtClean="0">
                <a:solidFill>
                  <a:srgbClr val="294B1D"/>
                </a:solidFill>
              </a:rPr>
              <a:t>www.nfz-poznan.pl</a:t>
            </a:r>
            <a:r>
              <a:rPr lang="pl-PL" sz="2000" b="1" u="sng" dirty="0" smtClean="0">
                <a:solidFill>
                  <a:srgbClr val="294B1D"/>
                </a:solidFill>
              </a:rPr>
              <a:t>/recepty</a:t>
            </a:r>
            <a:r>
              <a:rPr lang="pl-PL" sz="2000" u="sng" dirty="0" smtClean="0">
                <a:solidFill>
                  <a:srgbClr val="294B1D"/>
                </a:solidFill>
              </a:rPr>
              <a:t>/</a:t>
            </a:r>
            <a:endParaRPr lang="pl-PL" sz="2000" dirty="0" smtClean="0">
              <a:solidFill>
                <a:srgbClr val="294B1D"/>
              </a:solidFill>
            </a:endParaRPr>
          </a:p>
          <a:p>
            <a:pPr>
              <a:buNone/>
            </a:pPr>
            <a:endParaRPr lang="pl-PL" sz="2000" dirty="0" smtClean="0">
              <a:solidFill>
                <a:srgbClr val="294B1D"/>
              </a:solidFill>
            </a:endParaRPr>
          </a:p>
          <a:p>
            <a:pPr>
              <a:buNone/>
            </a:pPr>
            <a:r>
              <a:rPr lang="pl-PL" sz="2000" dirty="0" smtClean="0">
                <a:solidFill>
                  <a:srgbClr val="294B1D"/>
                </a:solidFill>
              </a:rPr>
              <a:t>                                                                        </a:t>
            </a:r>
            <a:r>
              <a:rPr lang="pl-PL" sz="2000" b="1" dirty="0" smtClean="0">
                <a:solidFill>
                  <a:srgbClr val="294B1D"/>
                </a:solidFill>
                <a:effectLst>
                  <a:outerShdw blurRad="38100" dist="38100" dir="2700000" algn="tl">
                    <a:srgbClr val="000000">
                      <a:alpha val="43137"/>
                    </a:srgbClr>
                  </a:outerShdw>
                </a:effectLst>
              </a:rPr>
              <a:t>Zatwierdzenie Regulaminu</a:t>
            </a:r>
            <a:endParaRPr lang="pl-PL" sz="2000" dirty="0" smtClean="0">
              <a:solidFill>
                <a:srgbClr val="294B1D"/>
              </a:solidFill>
            </a:endParaRPr>
          </a:p>
          <a:p>
            <a:endParaRPr lang="pl-PL" sz="2000" dirty="0">
              <a:solidFill>
                <a:srgbClr val="294B1D"/>
              </a:solidFill>
            </a:endParaRPr>
          </a:p>
          <a:p>
            <a:endParaRPr lang="pl-PL" sz="2000" dirty="0">
              <a:solidFill>
                <a:srgbClr val="294B1D"/>
              </a:solidFill>
            </a:endParaRPr>
          </a:p>
          <a:p>
            <a:r>
              <a:rPr lang="pl-PL" sz="2000" dirty="0">
                <a:solidFill>
                  <a:srgbClr val="294B1D"/>
                </a:solidFill>
              </a:rPr>
              <a:t>                                                                                   </a:t>
            </a:r>
          </a:p>
        </p:txBody>
      </p:sp>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132856"/>
            <a:ext cx="3389631" cy="2816215"/>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7944" y="3068960"/>
            <a:ext cx="3764260" cy="2182237"/>
          </a:xfrm>
          <a:prstGeom prst="rect">
            <a:avLst/>
          </a:prstGeom>
        </p:spPr>
      </p:pic>
      <p:sp>
        <p:nvSpPr>
          <p:cNvPr id="10" name="Strzałka: w prawo 9"/>
          <p:cNvSpPr/>
          <p:nvPr/>
        </p:nvSpPr>
        <p:spPr>
          <a:xfrm>
            <a:off x="3707904" y="2132856"/>
            <a:ext cx="785548" cy="432048"/>
          </a:xfrm>
          <a:prstGeom prst="rightArrow">
            <a:avLst/>
          </a:prstGeom>
          <a:solidFill>
            <a:srgbClr val="00A260"/>
          </a:solidFill>
          <a:ln>
            <a:solidFill>
              <a:srgbClr val="00A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trzałka: w dół 10"/>
          <p:cNvSpPr/>
          <p:nvPr/>
        </p:nvSpPr>
        <p:spPr>
          <a:xfrm>
            <a:off x="6156176" y="2564904"/>
            <a:ext cx="340616" cy="533584"/>
          </a:xfrm>
          <a:prstGeom prst="downArrow">
            <a:avLst/>
          </a:prstGeom>
          <a:solidFill>
            <a:srgbClr val="00A260"/>
          </a:solidFill>
          <a:ln>
            <a:solidFill>
              <a:srgbClr val="00A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8527979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596" y="116632"/>
            <a:ext cx="7854844" cy="6526058"/>
          </a:xfrm>
          <a:prstGeom prst="rect">
            <a:avLst/>
          </a:prstGeom>
        </p:spPr>
      </p:pic>
    </p:spTree>
    <p:extLst>
      <p:ext uri="{BB962C8B-B14F-4D97-AF65-F5344CB8AC3E}">
        <p14:creationId xmlns:p14="http://schemas.microsoft.com/office/powerpoint/2010/main" val="18527979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92696"/>
            <a:ext cx="8484260" cy="4918541"/>
          </a:xfrm>
          <a:prstGeom prst="rect">
            <a:avLst/>
          </a:prstGeom>
        </p:spPr>
      </p:pic>
    </p:spTree>
    <p:extLst>
      <p:ext uri="{BB962C8B-B14F-4D97-AF65-F5344CB8AC3E}">
        <p14:creationId xmlns:p14="http://schemas.microsoft.com/office/powerpoint/2010/main" val="18527979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1560" y="404664"/>
            <a:ext cx="8229600" cy="6009531"/>
          </a:xfrm>
        </p:spPr>
        <p:txBody>
          <a:bodyPr>
            <a:normAutofit/>
          </a:bodyPr>
          <a:lstStyle/>
          <a:p>
            <a:pPr>
              <a:buFont typeface="Wingdings" pitchFamily="2" charset="2"/>
              <a:buChar char="Ø"/>
            </a:pPr>
            <a:r>
              <a:rPr lang="pl-PL" sz="1800" dirty="0">
                <a:solidFill>
                  <a:srgbClr val="294B1D"/>
                </a:solidFill>
              </a:rPr>
              <a:t>Po wypełnieniu wniosku, drukujemy go, podpisujemy  i zanosimy do siedziby NFZ.</a:t>
            </a:r>
          </a:p>
          <a:p>
            <a:pPr marL="0" indent="0">
              <a:buNone/>
            </a:pPr>
            <a:r>
              <a:rPr lang="pl-PL" sz="1800" dirty="0">
                <a:solidFill>
                  <a:srgbClr val="294B1D"/>
                </a:solidFill>
              </a:rPr>
              <a:t>        ul. Piekary </a:t>
            </a:r>
            <a:r>
              <a:rPr lang="pl-PL" sz="1800" dirty="0" smtClean="0">
                <a:solidFill>
                  <a:srgbClr val="294B1D"/>
                </a:solidFill>
              </a:rPr>
              <a:t>14/15       </a:t>
            </a:r>
            <a:r>
              <a:rPr lang="pl-PL" sz="1800" dirty="0">
                <a:solidFill>
                  <a:srgbClr val="294B1D"/>
                </a:solidFill>
              </a:rPr>
              <a:t>Piętro 9 pokój </a:t>
            </a:r>
            <a:r>
              <a:rPr lang="pl-PL" sz="1800" dirty="0" smtClean="0">
                <a:solidFill>
                  <a:srgbClr val="294B1D"/>
                </a:solidFill>
              </a:rPr>
              <a:t>901</a:t>
            </a:r>
            <a:endParaRPr lang="pl-PL" sz="1800" dirty="0">
              <a:solidFill>
                <a:srgbClr val="294B1D"/>
              </a:solidFill>
            </a:endParaRPr>
          </a:p>
          <a:p>
            <a:pPr>
              <a:buFont typeface="Wingdings" pitchFamily="2" charset="2"/>
              <a:buChar char="Ø"/>
            </a:pPr>
            <a:r>
              <a:rPr lang="pl-PL" sz="1800" dirty="0">
                <a:solidFill>
                  <a:srgbClr val="294B1D"/>
                </a:solidFill>
              </a:rPr>
              <a:t>Ważne: razem z wnioskiem przynosimy potwierdzoną przez WIL kopię PWZ. (Wydawana jest ona razem z PWZ).</a:t>
            </a:r>
          </a:p>
          <a:p>
            <a:pPr>
              <a:buFont typeface="Wingdings" pitchFamily="2" charset="2"/>
              <a:buChar char="Ø"/>
            </a:pPr>
            <a:r>
              <a:rPr lang="pl-PL" sz="1800" dirty="0">
                <a:solidFill>
                  <a:srgbClr val="294B1D"/>
                </a:solidFill>
              </a:rPr>
              <a:t>Po wizycie w NFZ uzyskujemy dostęp do bazy z której możemy drukować recepty z nadanym numerem. </a:t>
            </a:r>
            <a:r>
              <a:rPr lang="pl-PL" sz="1800" u="sng" dirty="0">
                <a:solidFill>
                  <a:srgbClr val="294B1D"/>
                </a:solidFill>
                <a:hlinkClick r:id="rId3"/>
              </a:rPr>
              <a:t>www.nfz-poznan.pl/recepty/</a:t>
            </a:r>
            <a:endParaRPr lang="pl-PL" sz="1800" dirty="0">
              <a:solidFill>
                <a:srgbClr val="294B1D"/>
              </a:solidFill>
            </a:endParaRPr>
          </a:p>
          <a:p>
            <a:endParaRPr lang="pl-PL" sz="1800" dirty="0">
              <a:solidFill>
                <a:srgbClr val="294B1D"/>
              </a:solidFill>
            </a:endParaRPr>
          </a:p>
          <a:p>
            <a:endParaRPr lang="pl-PL" sz="1800" dirty="0">
              <a:solidFill>
                <a:srgbClr val="294B1D"/>
              </a:solidFill>
            </a:endParaRPr>
          </a:p>
          <a:p>
            <a:endParaRPr lang="pl-PL" dirty="0">
              <a:solidFill>
                <a:srgbClr val="294B1D"/>
              </a:solidFill>
            </a:endParaRPr>
          </a:p>
          <a:p>
            <a:endParaRPr lang="pl-PL" dirty="0">
              <a:solidFill>
                <a:srgbClr val="294B1D"/>
              </a:solidFill>
            </a:endParaRPr>
          </a:p>
          <a:p>
            <a:pPr marL="0" indent="0">
              <a:buNone/>
            </a:pPr>
            <a:endParaRPr lang="pl-PL" sz="2500" dirty="0">
              <a:solidFill>
                <a:srgbClr val="294B1D"/>
              </a:solidFill>
            </a:endParaRPr>
          </a:p>
          <a:p>
            <a:pPr marL="0" indent="0">
              <a:buNone/>
            </a:pPr>
            <a:r>
              <a:rPr lang="pl-PL" sz="2000" dirty="0">
                <a:solidFill>
                  <a:srgbClr val="294B1D"/>
                </a:solidFill>
              </a:rPr>
              <a:t>                                                              </a:t>
            </a:r>
            <a:r>
              <a:rPr lang="pl-PL" sz="2000" dirty="0" smtClean="0">
                <a:solidFill>
                  <a:srgbClr val="294B1D"/>
                </a:solidFill>
              </a:rPr>
              <a:t> </a:t>
            </a:r>
            <a:r>
              <a:rPr lang="pl-PL" sz="2000" dirty="0">
                <a:solidFill>
                  <a:srgbClr val="294B1D"/>
                </a:solidFill>
                <a:effectLst>
                  <a:outerShdw blurRad="38100" dist="38100" dir="2700000" algn="tl">
                    <a:srgbClr val="000000">
                      <a:alpha val="43137"/>
                    </a:srgbClr>
                  </a:outerShdw>
                </a:effectLst>
                <a:latin typeface="Arial Black" panose="020B0A04020102020204" pitchFamily="34" charset="0"/>
              </a:rPr>
              <a:t>Wydruk </a:t>
            </a:r>
            <a:r>
              <a:rPr lang="pl-PL" sz="2000" dirty="0" smtClean="0">
                <a:solidFill>
                  <a:srgbClr val="294B1D"/>
                </a:solidFill>
                <a:effectLst>
                  <a:outerShdw blurRad="38100" dist="38100" dir="2700000" algn="tl">
                    <a:srgbClr val="000000">
                      <a:alpha val="43137"/>
                    </a:srgbClr>
                  </a:outerShdw>
                </a:effectLst>
                <a:latin typeface="Arial Black" panose="020B0A04020102020204" pitchFamily="34" charset="0"/>
              </a:rPr>
              <a:t>Recept </a:t>
            </a:r>
            <a:r>
              <a:rPr lang="pl-PL" sz="2000" dirty="0">
                <a:solidFill>
                  <a:srgbClr val="294B1D"/>
                </a:solidFill>
                <a:effectLst>
                  <a:outerShdw blurRad="38100" dist="38100" dir="2700000" algn="tl">
                    <a:srgbClr val="000000">
                      <a:alpha val="43137"/>
                    </a:srgbClr>
                  </a:outerShdw>
                </a:effectLst>
                <a:latin typeface="Arial Black" panose="020B0A04020102020204" pitchFamily="34" charset="0"/>
              </a:rPr>
              <a:t>w formacie PDF</a:t>
            </a:r>
            <a:endParaRPr lang="pl-PL" sz="2000" dirty="0">
              <a:solidFill>
                <a:srgbClr val="294B1D"/>
              </a:solidFill>
            </a:endParaRPr>
          </a:p>
        </p:txBody>
      </p:sp>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7" y="2420889"/>
            <a:ext cx="2664296" cy="1656184"/>
          </a:xfrm>
          <a:prstGeom prst="rect">
            <a:avLst/>
          </a:prstGeom>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5680" y="2420888"/>
            <a:ext cx="2624472" cy="1656184"/>
          </a:xfrm>
          <a:prstGeom prst="rect">
            <a:avLst/>
          </a:prstGeom>
        </p:spPr>
      </p:pic>
      <p:pic>
        <p:nvPicPr>
          <p:cNvPr id="11" name="Obraz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4736" y="2639686"/>
            <a:ext cx="2411760" cy="1149354"/>
          </a:xfrm>
          <a:prstGeom prst="rect">
            <a:avLst/>
          </a:prstGeom>
        </p:spPr>
      </p:pic>
      <p:sp>
        <p:nvSpPr>
          <p:cNvPr id="12" name="Strzałka: w prawo 11"/>
          <p:cNvSpPr/>
          <p:nvPr/>
        </p:nvSpPr>
        <p:spPr>
          <a:xfrm>
            <a:off x="2726081" y="3068960"/>
            <a:ext cx="549775" cy="554429"/>
          </a:xfrm>
          <a:prstGeom prst="rightArrow">
            <a:avLst/>
          </a:prstGeom>
          <a:solidFill>
            <a:srgbClr val="00A260"/>
          </a:solidFill>
          <a:ln>
            <a:solidFill>
              <a:srgbClr val="00A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00A260"/>
              </a:solidFill>
            </a:endParaRPr>
          </a:p>
        </p:txBody>
      </p:sp>
      <p:sp>
        <p:nvSpPr>
          <p:cNvPr id="13" name="Strzałka: w prawo 12"/>
          <p:cNvSpPr/>
          <p:nvPr/>
        </p:nvSpPr>
        <p:spPr>
          <a:xfrm>
            <a:off x="6012160" y="3140968"/>
            <a:ext cx="549775" cy="554429"/>
          </a:xfrm>
          <a:prstGeom prst="rightArrow">
            <a:avLst/>
          </a:prstGeom>
          <a:solidFill>
            <a:srgbClr val="00A260"/>
          </a:solidFill>
          <a:ln>
            <a:solidFill>
              <a:srgbClr val="00A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Strzałka: w dół 13"/>
          <p:cNvSpPr/>
          <p:nvPr/>
        </p:nvSpPr>
        <p:spPr>
          <a:xfrm>
            <a:off x="7172758" y="3933056"/>
            <a:ext cx="688839" cy="546360"/>
          </a:xfrm>
          <a:prstGeom prst="downArrow">
            <a:avLst/>
          </a:prstGeom>
          <a:solidFill>
            <a:srgbClr val="00A260"/>
          </a:solidFill>
          <a:ln>
            <a:solidFill>
              <a:srgbClr val="00A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9626779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97" y="476672"/>
            <a:ext cx="8572083" cy="5328592"/>
          </a:xfrm>
          <a:prstGeom prst="rect">
            <a:avLst/>
          </a:prstGeom>
        </p:spPr>
      </p:pic>
    </p:spTree>
    <p:extLst>
      <p:ext uri="{BB962C8B-B14F-4D97-AF65-F5344CB8AC3E}">
        <p14:creationId xmlns:p14="http://schemas.microsoft.com/office/powerpoint/2010/main" val="962677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643042" y="344894"/>
            <a:ext cx="5543560" cy="940966"/>
          </a:xfrm>
        </p:spPr>
        <p:txBody>
          <a:bodyPr/>
          <a:lstStyle/>
          <a:p>
            <a:r>
              <a:rPr lang="pl-PL" b="1" spc="300" dirty="0">
                <a:solidFill>
                  <a:schemeClr val="accent2">
                    <a:lumMod val="50000"/>
                  </a:schemeClr>
                </a:solidFill>
                <a:effectLst>
                  <a:outerShdw blurRad="38100" dist="38100" dir="2700000" algn="tl">
                    <a:srgbClr val="000000">
                      <a:alpha val="43137"/>
                    </a:srgbClr>
                  </a:outerShdw>
                </a:effectLst>
              </a:rPr>
              <a:t>PO STAŻU</a:t>
            </a:r>
          </a:p>
        </p:txBody>
      </p:sp>
      <p:sp>
        <p:nvSpPr>
          <p:cNvPr id="3" name="Symbol zastępczy zawartości 2"/>
          <p:cNvSpPr>
            <a:spLocks noGrp="1"/>
          </p:cNvSpPr>
          <p:nvPr>
            <p:ph idx="1"/>
          </p:nvPr>
        </p:nvSpPr>
        <p:spPr>
          <a:xfrm>
            <a:off x="642910" y="1772816"/>
            <a:ext cx="8043890" cy="2908920"/>
          </a:xfrm>
        </p:spPr>
        <p:txBody>
          <a:bodyPr>
            <a:normAutofit/>
          </a:bodyPr>
          <a:lstStyle/>
          <a:p>
            <a:pPr marL="514350" indent="-514350">
              <a:buAutoNum type="arabicPeriod"/>
            </a:pPr>
            <a:r>
              <a:rPr lang="pl-PL" sz="2400" dirty="0" smtClean="0">
                <a:solidFill>
                  <a:schemeClr val="accent2">
                    <a:lumMod val="75000"/>
                  </a:schemeClr>
                </a:solidFill>
              </a:rPr>
              <a:t>Prawo wykonywania </a:t>
            </a:r>
            <a:r>
              <a:rPr lang="pl-PL" sz="2400" dirty="0">
                <a:solidFill>
                  <a:schemeClr val="accent2">
                    <a:lumMod val="75000"/>
                  </a:schemeClr>
                </a:solidFill>
              </a:rPr>
              <a:t>zawodu</a:t>
            </a:r>
          </a:p>
          <a:p>
            <a:pPr marL="514350" indent="-514350">
              <a:buAutoNum type="arabicPeriod"/>
            </a:pPr>
            <a:r>
              <a:rPr lang="pl-PL" sz="2400" b="1" dirty="0">
                <a:solidFill>
                  <a:schemeClr val="accent2">
                    <a:lumMod val="75000"/>
                  </a:schemeClr>
                </a:solidFill>
              </a:rPr>
              <a:t>Rezydentura, czy tryb </a:t>
            </a:r>
            <a:r>
              <a:rPr lang="pl-PL" sz="2400" b="1" dirty="0" err="1">
                <a:solidFill>
                  <a:schemeClr val="accent2">
                    <a:lumMod val="75000"/>
                  </a:schemeClr>
                </a:solidFill>
              </a:rPr>
              <a:t>pozarezydnecki</a:t>
            </a:r>
            <a:r>
              <a:rPr lang="pl-PL" sz="2400" b="1" dirty="0">
                <a:solidFill>
                  <a:schemeClr val="accent2">
                    <a:lumMod val="75000"/>
                  </a:schemeClr>
                </a:solidFill>
              </a:rPr>
              <a:t>, czyli o specjalizacji słów kilka</a:t>
            </a:r>
          </a:p>
          <a:p>
            <a:pPr marL="514350" indent="-514350">
              <a:buAutoNum type="arabicPeriod"/>
            </a:pPr>
            <a:r>
              <a:rPr lang="pl-PL" sz="2400" dirty="0">
                <a:solidFill>
                  <a:schemeClr val="accent2">
                    <a:lumMod val="75000"/>
                  </a:schemeClr>
                </a:solidFill>
              </a:rPr>
              <a:t>Działalność gospodarcza i rejestr praktyk</a:t>
            </a:r>
          </a:p>
          <a:p>
            <a:pPr marL="514350" indent="-514350">
              <a:buAutoNum type="arabicPeriod"/>
            </a:pPr>
            <a:r>
              <a:rPr lang="pl-PL" sz="2400" dirty="0">
                <a:solidFill>
                  <a:schemeClr val="accent2">
                    <a:lumMod val="75000"/>
                  </a:schemeClr>
                </a:solidFill>
              </a:rPr>
              <a:t>ZUS ZLA oraz recepty</a:t>
            </a:r>
          </a:p>
          <a:p>
            <a:pPr marL="514350" indent="-514350">
              <a:buAutoNum type="arabicPeriod"/>
            </a:pPr>
            <a:r>
              <a:rPr lang="pl-PL" sz="2400" dirty="0">
                <a:solidFill>
                  <a:schemeClr val="accent2">
                    <a:lumMod val="75000"/>
                  </a:schemeClr>
                </a:solidFill>
              </a:rPr>
              <a:t>Czas wolny, czyli może KML WIL</a:t>
            </a:r>
          </a:p>
          <a:p>
            <a:pPr marL="514350" indent="-514350">
              <a:buAutoNum type="arabicPeriod"/>
            </a:pPr>
            <a:endParaRPr lang="pl-PL" sz="2400" dirty="0">
              <a:solidFill>
                <a:schemeClr val="accent2">
                  <a:lumMod val="75000"/>
                </a:schemeClr>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06" y="404664"/>
            <a:ext cx="8856990" cy="5589240"/>
          </a:xfrm>
          <a:prstGeom prst="rect">
            <a:avLst/>
          </a:prstGeom>
        </p:spPr>
      </p:pic>
    </p:spTree>
    <p:extLst>
      <p:ext uri="{BB962C8B-B14F-4D97-AF65-F5344CB8AC3E}">
        <p14:creationId xmlns:p14="http://schemas.microsoft.com/office/powerpoint/2010/main" val="9626779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39" y="1052736"/>
            <a:ext cx="6950545" cy="3312368"/>
          </a:xfrm>
          <a:prstGeom prst="rect">
            <a:avLst/>
          </a:prstGeom>
        </p:spPr>
      </p:pic>
    </p:spTree>
    <p:extLst>
      <p:ext uri="{BB962C8B-B14F-4D97-AF65-F5344CB8AC3E}">
        <p14:creationId xmlns:p14="http://schemas.microsoft.com/office/powerpoint/2010/main" val="9626779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92696"/>
            <a:ext cx="8229600" cy="5577483"/>
          </a:xfrm>
        </p:spPr>
        <p:txBody>
          <a:bodyPr/>
          <a:lstStyle/>
          <a:p>
            <a:endParaRPr lang="pl-PL" dirty="0"/>
          </a:p>
          <a:p>
            <a:endParaRPr lang="pl-PL" dirty="0"/>
          </a:p>
        </p:txBody>
      </p:sp>
      <p:sp>
        <p:nvSpPr>
          <p:cNvPr id="4" name="Owal 3"/>
          <p:cNvSpPr/>
          <p:nvPr/>
        </p:nvSpPr>
        <p:spPr>
          <a:xfrm>
            <a:off x="179512" y="332656"/>
            <a:ext cx="4926211" cy="3456384"/>
          </a:xfrm>
          <a:prstGeom prst="ellipse">
            <a:avLst/>
          </a:prstGeom>
          <a:solidFill>
            <a:srgbClr val="00A260"/>
          </a:solidFill>
          <a:ln>
            <a:solidFill>
              <a:srgbClr val="00A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a:t>Bez posiadania indywidualnej praktyki lekarskiej nie możemy wypisać „osobie z ulicy” recepty, nawet na 100%</a:t>
            </a:r>
          </a:p>
          <a:p>
            <a:pPr algn="ctr"/>
            <a:endParaRPr lang="pl-PL" dirty="0"/>
          </a:p>
        </p:txBody>
      </p:sp>
      <p:sp>
        <p:nvSpPr>
          <p:cNvPr id="5" name="Owal 4"/>
          <p:cNvSpPr/>
          <p:nvPr/>
        </p:nvSpPr>
        <p:spPr>
          <a:xfrm>
            <a:off x="5004048" y="2060848"/>
            <a:ext cx="3816424" cy="3168352"/>
          </a:xfrm>
          <a:prstGeom prst="ellipse">
            <a:avLst/>
          </a:prstGeom>
          <a:solidFill>
            <a:srgbClr val="00A260"/>
          </a:solidFill>
          <a:ln>
            <a:solidFill>
              <a:srgbClr val="00A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Warto założyć „zeszyt recept” w którym będziemy zapisywać wypisane recepty dla rodziny razem z krótką informacją o stanie zdrowia pacjenta.</a:t>
            </a:r>
          </a:p>
        </p:txBody>
      </p:sp>
    </p:spTree>
    <p:extLst>
      <p:ext uri="{BB962C8B-B14F-4D97-AF65-F5344CB8AC3E}">
        <p14:creationId xmlns:p14="http://schemas.microsoft.com/office/powerpoint/2010/main" val="42825166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643042" y="344894"/>
            <a:ext cx="5543560" cy="940966"/>
          </a:xfrm>
        </p:spPr>
        <p:txBody>
          <a:bodyPr/>
          <a:lstStyle/>
          <a:p>
            <a:r>
              <a:rPr lang="pl-PL" b="1" spc="300" dirty="0">
                <a:solidFill>
                  <a:schemeClr val="accent4">
                    <a:lumMod val="75000"/>
                  </a:schemeClr>
                </a:solidFill>
                <a:effectLst>
                  <a:outerShdw blurRad="38100" dist="38100" dir="2700000" algn="tl">
                    <a:srgbClr val="000000">
                      <a:alpha val="43137"/>
                    </a:srgbClr>
                  </a:outerShdw>
                </a:effectLst>
              </a:rPr>
              <a:t>PO STAŻU</a:t>
            </a:r>
          </a:p>
        </p:txBody>
      </p:sp>
      <p:sp>
        <p:nvSpPr>
          <p:cNvPr id="3" name="Symbol zastępczy zawartości 2"/>
          <p:cNvSpPr>
            <a:spLocks noGrp="1"/>
          </p:cNvSpPr>
          <p:nvPr>
            <p:ph idx="1"/>
          </p:nvPr>
        </p:nvSpPr>
        <p:spPr>
          <a:xfrm>
            <a:off x="642910" y="1772816"/>
            <a:ext cx="8043890" cy="2908920"/>
          </a:xfrm>
        </p:spPr>
        <p:txBody>
          <a:bodyPr>
            <a:normAutofit/>
          </a:bodyPr>
          <a:lstStyle/>
          <a:p>
            <a:pPr marL="514350" indent="-514350">
              <a:buAutoNum type="arabicPeriod"/>
            </a:pPr>
            <a:r>
              <a:rPr lang="pl-PL" sz="2400" dirty="0" smtClean="0">
                <a:solidFill>
                  <a:schemeClr val="accent4">
                    <a:lumMod val="75000"/>
                  </a:schemeClr>
                </a:solidFill>
              </a:rPr>
              <a:t>Prawo </a:t>
            </a:r>
            <a:r>
              <a:rPr lang="pl-PL" sz="2400" dirty="0">
                <a:solidFill>
                  <a:schemeClr val="accent4">
                    <a:lumMod val="75000"/>
                  </a:schemeClr>
                </a:solidFill>
              </a:rPr>
              <a:t>wykonywania zawodu</a:t>
            </a:r>
          </a:p>
          <a:p>
            <a:pPr marL="514350" indent="-514350">
              <a:buAutoNum type="arabicPeriod"/>
            </a:pPr>
            <a:r>
              <a:rPr lang="pl-PL" sz="2400" dirty="0">
                <a:solidFill>
                  <a:schemeClr val="accent4">
                    <a:lumMod val="75000"/>
                  </a:schemeClr>
                </a:solidFill>
              </a:rPr>
              <a:t>Rezydentura, czy tryb </a:t>
            </a:r>
            <a:r>
              <a:rPr lang="pl-PL" sz="2400" dirty="0" err="1" smtClean="0">
                <a:solidFill>
                  <a:schemeClr val="accent4">
                    <a:lumMod val="75000"/>
                  </a:schemeClr>
                </a:solidFill>
              </a:rPr>
              <a:t>pozarezydencki</a:t>
            </a:r>
            <a:r>
              <a:rPr lang="pl-PL" sz="2400" dirty="0">
                <a:solidFill>
                  <a:schemeClr val="accent4">
                    <a:lumMod val="75000"/>
                  </a:schemeClr>
                </a:solidFill>
              </a:rPr>
              <a:t>, czyli o specjalizacji słów kilka</a:t>
            </a:r>
          </a:p>
          <a:p>
            <a:pPr marL="514350" indent="-514350">
              <a:buAutoNum type="arabicPeriod"/>
            </a:pPr>
            <a:r>
              <a:rPr lang="pl-PL" sz="2400" dirty="0">
                <a:solidFill>
                  <a:schemeClr val="accent4">
                    <a:lumMod val="75000"/>
                  </a:schemeClr>
                </a:solidFill>
              </a:rPr>
              <a:t>Działalność gospodarcza i rejestr praktyk</a:t>
            </a:r>
          </a:p>
          <a:p>
            <a:pPr marL="514350" indent="-514350">
              <a:buAutoNum type="arabicPeriod"/>
            </a:pPr>
            <a:r>
              <a:rPr lang="pl-PL" sz="2400" dirty="0">
                <a:solidFill>
                  <a:schemeClr val="accent4">
                    <a:lumMod val="75000"/>
                  </a:schemeClr>
                </a:solidFill>
              </a:rPr>
              <a:t>ZUS ZLA oraz recepty</a:t>
            </a:r>
          </a:p>
          <a:p>
            <a:pPr marL="514350" indent="-514350">
              <a:buAutoNum type="arabicPeriod"/>
            </a:pPr>
            <a:r>
              <a:rPr lang="pl-PL" sz="2400" b="1" dirty="0">
                <a:solidFill>
                  <a:schemeClr val="accent4">
                    <a:lumMod val="75000"/>
                  </a:schemeClr>
                </a:solidFill>
              </a:rPr>
              <a:t>Czas wolny, czyli może KML WIL</a:t>
            </a:r>
          </a:p>
          <a:p>
            <a:pPr marL="514350" indent="-514350">
              <a:buAutoNum type="arabicPeriod"/>
            </a:pPr>
            <a:endParaRPr lang="pl-PL" sz="2400" dirty="0">
              <a:solidFill>
                <a:schemeClr val="accent4">
                  <a:lumMod val="75000"/>
                </a:schemeClr>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500034" y="1700808"/>
            <a:ext cx="8186766" cy="1357322"/>
          </a:xfrm>
        </p:spPr>
        <p:txBody>
          <a:bodyPr>
            <a:noAutofit/>
          </a:bodyPr>
          <a:lstStyle/>
          <a:p>
            <a:pPr algn="just">
              <a:buNone/>
            </a:pPr>
            <a:r>
              <a:rPr lang="pl-PL" sz="2800" dirty="0">
                <a:solidFill>
                  <a:schemeClr val="accent4">
                    <a:lumMod val="75000"/>
                  </a:schemeClr>
                </a:solidFill>
              </a:rPr>
              <a:t>		Na podstawie uchwały ORL każdy lekarz i lekarz stażysta może otrzymać w ramach Komisji                         ds. Kształcenia Medycznego WIL bezzwrotną pomoc finansową na cele szkoleniowe.</a:t>
            </a:r>
          </a:p>
          <a:p>
            <a:pPr algn="just">
              <a:buNone/>
            </a:pPr>
            <a:r>
              <a:rPr lang="pl-PL" sz="2800" dirty="0">
                <a:solidFill>
                  <a:schemeClr val="accent4">
                    <a:lumMod val="75000"/>
                  </a:schemeClr>
                </a:solidFill>
                <a:sym typeface="Wingdings" pitchFamily="2" charset="2"/>
              </a:rPr>
              <a:t>	Szczegóły oraz regulamin dostępne są:                 sprawy  refundacja kosztów kształcenia </a:t>
            </a:r>
          </a:p>
        </p:txBody>
      </p:sp>
      <p:sp>
        <p:nvSpPr>
          <p:cNvPr id="3" name="Rectangle 2"/>
          <p:cNvSpPr>
            <a:spLocks noGrp="1" noChangeArrowheads="1"/>
          </p:cNvSpPr>
          <p:nvPr>
            <p:ph type="title"/>
          </p:nvPr>
        </p:nvSpPr>
        <p:spPr>
          <a:xfrm>
            <a:off x="1142976" y="357166"/>
            <a:ext cx="7200800" cy="948720"/>
          </a:xfrm>
        </p:spPr>
        <p:txBody>
          <a:bodyPr>
            <a:normAutofit/>
          </a:bodyPr>
          <a:lstStyle/>
          <a:p>
            <a:pPr fontAlgn="auto">
              <a:spcAft>
                <a:spcPts val="0"/>
              </a:spcAft>
              <a:defRPr/>
            </a:pPr>
            <a:r>
              <a:rPr lang="pl-PL" b="1" spc="300" dirty="0">
                <a:solidFill>
                  <a:schemeClr val="accent4">
                    <a:lumMod val="75000"/>
                  </a:schemeClr>
                </a:solidFill>
                <a:effectLst>
                  <a:outerShdw blurRad="38100" dist="38100" dir="2700000" algn="tl">
                    <a:srgbClr val="000000">
                      <a:alpha val="43137"/>
                    </a:srgbClr>
                  </a:outerShdw>
                </a:effectLst>
              </a:rPr>
              <a:t>KOMISJA SOCJALNA</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500034" y="1500175"/>
            <a:ext cx="8186766" cy="1357322"/>
          </a:xfrm>
        </p:spPr>
        <p:txBody>
          <a:bodyPr>
            <a:noAutofit/>
          </a:bodyPr>
          <a:lstStyle/>
          <a:p>
            <a:pPr algn="just">
              <a:buNone/>
            </a:pPr>
            <a:r>
              <a:rPr lang="pl-PL" sz="2800" dirty="0">
                <a:solidFill>
                  <a:schemeClr val="accent4">
                    <a:lumMod val="75000"/>
                  </a:schemeClr>
                </a:solidFill>
              </a:rPr>
              <a:t>		 Każdy lekarz i lekarz dentysta może otrzymać becikowe tj. zapomogę w wysokości 1000zł                        (w przypadku urodzenia pierwszego dziecka) lub 2000zł (w przypadku urodzenia drugiego i każdego kolejnego dziecka). </a:t>
            </a:r>
          </a:p>
          <a:p>
            <a:pPr algn="just">
              <a:buNone/>
            </a:pPr>
            <a:r>
              <a:rPr lang="pl-PL" sz="2800" dirty="0">
                <a:solidFill>
                  <a:schemeClr val="accent4">
                    <a:lumMod val="75000"/>
                  </a:schemeClr>
                </a:solidFill>
              </a:rPr>
              <a:t>	</a:t>
            </a:r>
            <a:r>
              <a:rPr lang="pl-PL" sz="2800" u="sng" dirty="0">
                <a:solidFill>
                  <a:schemeClr val="accent4">
                    <a:lumMod val="75000"/>
                  </a:schemeClr>
                </a:solidFill>
              </a:rPr>
              <a:t>UWAGA: </a:t>
            </a:r>
            <a:r>
              <a:rPr lang="pl-PL" sz="2800" dirty="0">
                <a:solidFill>
                  <a:schemeClr val="accent4">
                    <a:lumMod val="75000"/>
                  </a:schemeClr>
                </a:solidFill>
              </a:rPr>
              <a:t>Dochód na 1 członka rodziny nie przekracza 		3500zł miesięcznie (netto).</a:t>
            </a:r>
            <a:endParaRPr lang="pl-PL" sz="2800" dirty="0">
              <a:solidFill>
                <a:schemeClr val="accent4">
                  <a:lumMod val="75000"/>
                </a:schemeClr>
              </a:solidFill>
              <a:sym typeface="Wingdings" pitchFamily="2" charset="2"/>
            </a:endParaRPr>
          </a:p>
        </p:txBody>
      </p:sp>
      <p:sp>
        <p:nvSpPr>
          <p:cNvPr id="3" name="Rectangle 2"/>
          <p:cNvSpPr>
            <a:spLocks noGrp="1" noChangeArrowheads="1"/>
          </p:cNvSpPr>
          <p:nvPr>
            <p:ph type="title"/>
          </p:nvPr>
        </p:nvSpPr>
        <p:spPr>
          <a:xfrm>
            <a:off x="1142976" y="357166"/>
            <a:ext cx="7200800" cy="948720"/>
          </a:xfrm>
        </p:spPr>
        <p:txBody>
          <a:bodyPr>
            <a:normAutofit/>
          </a:bodyPr>
          <a:lstStyle/>
          <a:p>
            <a:pPr fontAlgn="auto">
              <a:spcAft>
                <a:spcPts val="0"/>
              </a:spcAft>
              <a:defRPr/>
            </a:pPr>
            <a:r>
              <a:rPr lang="pl-PL" b="1" spc="300" dirty="0">
                <a:solidFill>
                  <a:schemeClr val="accent4">
                    <a:lumMod val="75000"/>
                  </a:schemeClr>
                </a:solidFill>
                <a:effectLst>
                  <a:outerShdw blurRad="38100" dist="38100" dir="2700000" algn="tl">
                    <a:srgbClr val="000000">
                      <a:alpha val="43137"/>
                    </a:srgbClr>
                  </a:outerShdw>
                </a:effectLst>
              </a:rPr>
              <a:t>KOMISJA SOCJALNA</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500034" y="1785926"/>
            <a:ext cx="8186766" cy="1357322"/>
          </a:xfrm>
        </p:spPr>
        <p:txBody>
          <a:bodyPr>
            <a:noAutofit/>
          </a:bodyPr>
          <a:lstStyle/>
          <a:p>
            <a:pPr algn="just">
              <a:buNone/>
            </a:pPr>
            <a:r>
              <a:rPr lang="pl-PL" sz="2800" dirty="0">
                <a:solidFill>
                  <a:schemeClr val="accent4">
                    <a:lumMod val="75000"/>
                  </a:schemeClr>
                </a:solidFill>
              </a:rPr>
              <a:t>		W siedzibie WIL istnieje możliwość uzyskania porad prawnych. Harmonogram pracy prawników dostępny jest na stronie internetowej WIL.</a:t>
            </a:r>
            <a:endParaRPr lang="pl-PL" sz="2800" dirty="0">
              <a:solidFill>
                <a:schemeClr val="accent4">
                  <a:lumMod val="75000"/>
                </a:schemeClr>
              </a:solidFill>
              <a:sym typeface="Wingdings" pitchFamily="2" charset="2"/>
            </a:endParaRPr>
          </a:p>
        </p:txBody>
      </p:sp>
      <p:sp>
        <p:nvSpPr>
          <p:cNvPr id="3" name="Rectangle 2"/>
          <p:cNvSpPr>
            <a:spLocks noGrp="1" noChangeArrowheads="1"/>
          </p:cNvSpPr>
          <p:nvPr>
            <p:ph type="title"/>
          </p:nvPr>
        </p:nvSpPr>
        <p:spPr>
          <a:xfrm>
            <a:off x="1142976" y="357166"/>
            <a:ext cx="7200800" cy="948720"/>
          </a:xfrm>
        </p:spPr>
        <p:txBody>
          <a:bodyPr>
            <a:normAutofit/>
          </a:bodyPr>
          <a:lstStyle/>
          <a:p>
            <a:pPr fontAlgn="auto">
              <a:spcAft>
                <a:spcPts val="0"/>
              </a:spcAft>
              <a:defRPr/>
            </a:pPr>
            <a:r>
              <a:rPr lang="pl-PL" b="1" spc="300" dirty="0">
                <a:solidFill>
                  <a:schemeClr val="accent4">
                    <a:lumMod val="75000"/>
                  </a:schemeClr>
                </a:solidFill>
                <a:effectLst>
                  <a:outerShdw blurRad="38100" dist="38100" dir="2700000" algn="tl">
                    <a:srgbClr val="000000">
                      <a:alpha val="43137"/>
                    </a:srgbClr>
                  </a:outerShdw>
                </a:effectLst>
              </a:rPr>
              <a:t>PORADY PRAWNE</a:t>
            </a:r>
          </a:p>
        </p:txBody>
      </p:sp>
      <p:graphicFrame>
        <p:nvGraphicFramePr>
          <p:cNvPr id="5" name="Diagram 4"/>
          <p:cNvGraphicFramePr/>
          <p:nvPr/>
        </p:nvGraphicFramePr>
        <p:xfrm>
          <a:off x="1214414" y="2500306"/>
          <a:ext cx="6929486" cy="3643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714348" y="1357298"/>
            <a:ext cx="7929618" cy="2578038"/>
          </a:xfrm>
        </p:spPr>
        <p:txBody>
          <a:bodyPr>
            <a:normAutofit/>
          </a:bodyPr>
          <a:lstStyle/>
          <a:p>
            <a:r>
              <a:rPr lang="pl-PL" b="1" cap="small">
                <a:solidFill>
                  <a:schemeClr val="accent3">
                    <a:lumMod val="50000"/>
                  </a:schemeClr>
                </a:solidFill>
              </a:rPr>
              <a:t>WYBORY </a:t>
            </a:r>
            <a:r>
              <a:rPr lang="pl-PL" b="1" cap="small" smtClean="0">
                <a:solidFill>
                  <a:schemeClr val="accent3">
                    <a:lumMod val="50000"/>
                  </a:schemeClr>
                </a:solidFill>
              </a:rPr>
              <a:t>2017/2018</a:t>
            </a:r>
            <a:endParaRPr lang="pl-PL" b="1" cap="small" dirty="0">
              <a:solidFill>
                <a:schemeClr val="accent3">
                  <a:lumMod val="50000"/>
                </a:schemeClr>
              </a:solidFill>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71472" y="285728"/>
            <a:ext cx="7056784" cy="792088"/>
          </a:xfrm>
        </p:spPr>
        <p:txBody>
          <a:bodyPr/>
          <a:lstStyle/>
          <a:p>
            <a:r>
              <a:rPr lang="pl-PL" b="1" spc="300" dirty="0">
                <a:solidFill>
                  <a:schemeClr val="accent4">
                    <a:lumMod val="75000"/>
                  </a:schemeClr>
                </a:solidFill>
                <a:effectLst>
                  <a:outerShdw blurRad="38100" dist="38100" dir="2700000" algn="tl">
                    <a:srgbClr val="000000">
                      <a:alpha val="43137"/>
                    </a:srgbClr>
                  </a:outerShdw>
                </a:effectLst>
              </a:rPr>
              <a:t>KALENDARZ WYBORCZY</a:t>
            </a:r>
          </a:p>
        </p:txBody>
      </p:sp>
      <p:sp>
        <p:nvSpPr>
          <p:cNvPr id="3" name="Symbol zastępczy zawartości 2"/>
          <p:cNvSpPr>
            <a:spLocks noGrp="1"/>
          </p:cNvSpPr>
          <p:nvPr>
            <p:ph idx="1"/>
          </p:nvPr>
        </p:nvSpPr>
        <p:spPr>
          <a:xfrm>
            <a:off x="1475656" y="1600200"/>
            <a:ext cx="7211144" cy="4525963"/>
          </a:xfrm>
        </p:spPr>
        <p:txBody>
          <a:bodyPr/>
          <a:lstStyle/>
          <a:p>
            <a:endParaRPr lang="pl-PL" dirty="0"/>
          </a:p>
          <a:p>
            <a:endParaRPr lang="pl-PL" dirty="0"/>
          </a:p>
        </p:txBody>
      </p:sp>
      <p:sp>
        <p:nvSpPr>
          <p:cNvPr id="4" name="pole tekstowe 3"/>
          <p:cNvSpPr txBox="1"/>
          <p:nvPr/>
        </p:nvSpPr>
        <p:spPr>
          <a:xfrm>
            <a:off x="610990" y="1285860"/>
            <a:ext cx="8390166" cy="3785652"/>
          </a:xfrm>
          <a:prstGeom prst="rect">
            <a:avLst/>
          </a:prstGeom>
          <a:noFill/>
        </p:spPr>
        <p:txBody>
          <a:bodyPr wrap="square" rtlCol="0">
            <a:spAutoFit/>
          </a:bodyPr>
          <a:lstStyle/>
          <a:p>
            <a:pPr algn="just"/>
            <a:r>
              <a:rPr lang="pl-PL" sz="2400" b="1" dirty="0">
                <a:solidFill>
                  <a:schemeClr val="accent4">
                    <a:lumMod val="75000"/>
                  </a:schemeClr>
                </a:solidFill>
              </a:rPr>
              <a:t>Do 31.03.2017</a:t>
            </a:r>
            <a:r>
              <a:rPr lang="pl-PL" sz="2400" dirty="0">
                <a:solidFill>
                  <a:schemeClr val="accent4">
                    <a:lumMod val="75000"/>
                  </a:schemeClr>
                </a:solidFill>
              </a:rPr>
              <a:t> – przyjmowanie wniosków lekarzy o przeniesienie             i umieszczenie na liście  innego rejonu wyborczego niż ustalony przez OKW</a:t>
            </a:r>
          </a:p>
          <a:p>
            <a:pPr algn="just"/>
            <a:r>
              <a:rPr lang="pl-PL" sz="2400" b="1" dirty="0">
                <a:solidFill>
                  <a:schemeClr val="accent4">
                    <a:lumMod val="75000"/>
                  </a:schemeClr>
                </a:solidFill>
              </a:rPr>
              <a:t>Do 12.04.2017</a:t>
            </a:r>
            <a:r>
              <a:rPr lang="pl-PL" sz="2400" dirty="0">
                <a:solidFill>
                  <a:schemeClr val="accent4">
                    <a:lumMod val="75000"/>
                  </a:schemeClr>
                </a:solidFill>
              </a:rPr>
              <a:t> – publikacja ostatecznych list członków rejonów wyborczych</a:t>
            </a:r>
          </a:p>
          <a:p>
            <a:pPr algn="just"/>
            <a:r>
              <a:rPr lang="pl-PL" sz="2400" b="1" dirty="0">
                <a:solidFill>
                  <a:schemeClr val="accent4">
                    <a:lumMod val="75000"/>
                  </a:schemeClr>
                </a:solidFill>
              </a:rPr>
              <a:t>Do 30.04.2017</a:t>
            </a:r>
            <a:r>
              <a:rPr lang="pl-PL" sz="2400" dirty="0">
                <a:solidFill>
                  <a:schemeClr val="accent4">
                    <a:lumMod val="75000"/>
                  </a:schemeClr>
                </a:solidFill>
              </a:rPr>
              <a:t> – Uchwała  ORL o liczbie mandatów na OZL</a:t>
            </a:r>
          </a:p>
          <a:p>
            <a:pPr algn="just"/>
            <a:r>
              <a:rPr lang="pl-PL" sz="2400" b="1" dirty="0">
                <a:solidFill>
                  <a:schemeClr val="accent4">
                    <a:lumMod val="75000"/>
                  </a:schemeClr>
                </a:solidFill>
              </a:rPr>
              <a:t>Od 01.04.2017 do 31.05.2017</a:t>
            </a:r>
            <a:r>
              <a:rPr lang="pl-PL" sz="2400" dirty="0">
                <a:solidFill>
                  <a:schemeClr val="accent4">
                    <a:lumMod val="75000"/>
                  </a:schemeClr>
                </a:solidFill>
              </a:rPr>
              <a:t> – zgłaszanie do OKW kandydatów na delegatów w poszczególnych rejonach wyborczych</a:t>
            </a:r>
          </a:p>
          <a:p>
            <a:endParaRPr lang="pl-PL" sz="2400" dirty="0">
              <a:solidFill>
                <a:schemeClr val="accent4">
                  <a:lumMod val="75000"/>
                </a:schemeClr>
              </a:solidFill>
            </a:endParaRPr>
          </a:p>
          <a:p>
            <a:endParaRPr lang="pl-PL" sz="2400" dirty="0">
              <a:solidFill>
                <a:schemeClr val="accent4">
                  <a:lumMod val="75000"/>
                </a:schemeClr>
              </a:solidFill>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71472" y="285728"/>
            <a:ext cx="7056784" cy="792088"/>
          </a:xfrm>
        </p:spPr>
        <p:txBody>
          <a:bodyPr/>
          <a:lstStyle/>
          <a:p>
            <a:r>
              <a:rPr lang="pl-PL" b="1" spc="300" dirty="0">
                <a:solidFill>
                  <a:schemeClr val="accent4">
                    <a:lumMod val="75000"/>
                  </a:schemeClr>
                </a:solidFill>
                <a:effectLst>
                  <a:outerShdw blurRad="38100" dist="38100" dir="2700000" algn="tl">
                    <a:srgbClr val="000000">
                      <a:alpha val="43137"/>
                    </a:srgbClr>
                  </a:outerShdw>
                </a:effectLst>
              </a:rPr>
              <a:t>KALENDARZ WYBORCZY</a:t>
            </a:r>
          </a:p>
        </p:txBody>
      </p:sp>
      <p:sp>
        <p:nvSpPr>
          <p:cNvPr id="3" name="Symbol zastępczy zawartości 2"/>
          <p:cNvSpPr>
            <a:spLocks noGrp="1"/>
          </p:cNvSpPr>
          <p:nvPr>
            <p:ph idx="1"/>
          </p:nvPr>
        </p:nvSpPr>
        <p:spPr>
          <a:xfrm>
            <a:off x="1475656" y="1600200"/>
            <a:ext cx="7211144" cy="4525963"/>
          </a:xfrm>
        </p:spPr>
        <p:txBody>
          <a:bodyPr/>
          <a:lstStyle/>
          <a:p>
            <a:endParaRPr lang="pl-PL" dirty="0"/>
          </a:p>
          <a:p>
            <a:endParaRPr lang="pl-PL" dirty="0"/>
          </a:p>
        </p:txBody>
      </p:sp>
      <p:sp>
        <p:nvSpPr>
          <p:cNvPr id="4" name="pole tekstowe 3"/>
          <p:cNvSpPr txBox="1"/>
          <p:nvPr/>
        </p:nvSpPr>
        <p:spPr>
          <a:xfrm>
            <a:off x="610990" y="1285860"/>
            <a:ext cx="8390166" cy="4154984"/>
          </a:xfrm>
          <a:prstGeom prst="rect">
            <a:avLst/>
          </a:prstGeom>
          <a:noFill/>
        </p:spPr>
        <p:txBody>
          <a:bodyPr wrap="square" rtlCol="0">
            <a:spAutoFit/>
          </a:bodyPr>
          <a:lstStyle/>
          <a:p>
            <a:pPr algn="just"/>
            <a:r>
              <a:rPr lang="pl-PL" sz="2400" b="1" dirty="0">
                <a:solidFill>
                  <a:schemeClr val="accent4">
                    <a:lumMod val="75000"/>
                  </a:schemeClr>
                </a:solidFill>
              </a:rPr>
              <a:t>Do 23.06.2017 </a:t>
            </a:r>
            <a:r>
              <a:rPr lang="pl-PL" sz="2400" dirty="0">
                <a:solidFill>
                  <a:schemeClr val="accent4">
                    <a:lumMod val="75000"/>
                  </a:schemeClr>
                </a:solidFill>
              </a:rPr>
              <a:t>– publikacja  Uchwały  OKW o sporządzeniu                        i zamknięciu listy kandydatów w rejonach wyborczych</a:t>
            </a:r>
          </a:p>
          <a:p>
            <a:pPr algn="just"/>
            <a:r>
              <a:rPr lang="pl-PL" sz="2400" b="1" dirty="0">
                <a:solidFill>
                  <a:schemeClr val="accent4">
                    <a:lumMod val="75000"/>
                  </a:schemeClr>
                </a:solidFill>
              </a:rPr>
              <a:t>Od 24.06.2017 </a:t>
            </a:r>
            <a:r>
              <a:rPr lang="pl-PL" sz="2400" dirty="0">
                <a:solidFill>
                  <a:schemeClr val="accent4">
                    <a:lumMod val="75000"/>
                  </a:schemeClr>
                </a:solidFill>
              </a:rPr>
              <a:t>- kampania wyborcza do dnia wyborów w danym rejonie</a:t>
            </a:r>
          </a:p>
          <a:p>
            <a:pPr algn="just"/>
            <a:r>
              <a:rPr lang="pl-PL" sz="2400" b="1" dirty="0">
                <a:solidFill>
                  <a:schemeClr val="accent4">
                    <a:lumMod val="75000"/>
                  </a:schemeClr>
                </a:solidFill>
              </a:rPr>
              <a:t>Do 31.10.2017</a:t>
            </a:r>
            <a:r>
              <a:rPr lang="pl-PL" sz="2400" dirty="0">
                <a:solidFill>
                  <a:schemeClr val="accent4">
                    <a:lumMod val="75000"/>
                  </a:schemeClr>
                </a:solidFill>
              </a:rPr>
              <a:t> – przeprowadzanie wyborów w rejonach wyborczych</a:t>
            </a:r>
          </a:p>
          <a:p>
            <a:pPr algn="just"/>
            <a:r>
              <a:rPr lang="pl-PL" sz="2400" b="1" dirty="0">
                <a:solidFill>
                  <a:schemeClr val="accent4">
                    <a:lumMod val="75000"/>
                  </a:schemeClr>
                </a:solidFill>
              </a:rPr>
              <a:t>Do 30.11.2017 </a:t>
            </a:r>
            <a:r>
              <a:rPr lang="pl-PL" sz="2400" dirty="0">
                <a:solidFill>
                  <a:schemeClr val="accent4">
                    <a:lumMod val="75000"/>
                  </a:schemeClr>
                </a:solidFill>
              </a:rPr>
              <a:t>– publikacja Uchwały  OKW  o wynikach wyborów </a:t>
            </a:r>
          </a:p>
          <a:p>
            <a:pPr algn="just"/>
            <a:r>
              <a:rPr lang="pl-PL" sz="2400" dirty="0">
                <a:solidFill>
                  <a:schemeClr val="accent4">
                    <a:lumMod val="75000"/>
                  </a:schemeClr>
                </a:solidFill>
              </a:rPr>
              <a:t>i ewentualne ogłoszenie kolejnej tury wyborów</a:t>
            </a:r>
          </a:p>
          <a:p>
            <a:pPr algn="just"/>
            <a:r>
              <a:rPr lang="pl-PL" sz="2400" b="1" dirty="0">
                <a:solidFill>
                  <a:schemeClr val="accent4">
                    <a:lumMod val="75000"/>
                  </a:schemeClr>
                </a:solidFill>
              </a:rPr>
              <a:t>Do 31.03.2018</a:t>
            </a:r>
            <a:r>
              <a:rPr lang="pl-PL" sz="2400" dirty="0">
                <a:solidFill>
                  <a:schemeClr val="accent4">
                    <a:lumMod val="75000"/>
                  </a:schemeClr>
                </a:solidFill>
              </a:rPr>
              <a:t> – Okręgowy  Zjazd  Lekarzy</a:t>
            </a:r>
          </a:p>
          <a:p>
            <a:pPr algn="just"/>
            <a:r>
              <a:rPr lang="pl-PL" sz="2400" b="1" dirty="0">
                <a:solidFill>
                  <a:schemeClr val="accent4">
                    <a:lumMod val="75000"/>
                  </a:schemeClr>
                </a:solidFill>
              </a:rPr>
              <a:t>15-30.05.2018 – </a:t>
            </a:r>
            <a:r>
              <a:rPr lang="pl-PL" sz="2400" dirty="0">
                <a:solidFill>
                  <a:schemeClr val="accent4">
                    <a:lumMod val="75000"/>
                  </a:schemeClr>
                </a:solidFill>
              </a:rPr>
              <a:t>Krajowy  Zjazd  Lekarzy</a:t>
            </a:r>
          </a:p>
          <a:p>
            <a:pPr algn="just"/>
            <a:endParaRPr lang="pl-PL" sz="2400" dirty="0">
              <a:solidFill>
                <a:schemeClr val="accent4">
                  <a:lumMod val="75000"/>
                </a:schemeClr>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00100" y="344894"/>
            <a:ext cx="7355160" cy="940966"/>
          </a:xfrm>
        </p:spPr>
        <p:txBody>
          <a:bodyPr/>
          <a:lstStyle/>
          <a:p>
            <a:r>
              <a:rPr lang="pl-PL" b="1" spc="300" dirty="0">
                <a:solidFill>
                  <a:schemeClr val="accent2">
                    <a:lumMod val="75000"/>
                  </a:schemeClr>
                </a:solidFill>
                <a:effectLst>
                  <a:outerShdw blurRad="38100" dist="38100" dir="2700000" algn="tl">
                    <a:srgbClr val="000000">
                      <a:alpha val="43137"/>
                    </a:srgbClr>
                  </a:outerShdw>
                </a:effectLst>
              </a:rPr>
              <a:t>SPECJALIZACJA</a:t>
            </a:r>
          </a:p>
        </p:txBody>
      </p:sp>
      <p:sp>
        <p:nvSpPr>
          <p:cNvPr id="3" name="Symbol zastępczy zawartości 2"/>
          <p:cNvSpPr>
            <a:spLocks noGrp="1"/>
          </p:cNvSpPr>
          <p:nvPr>
            <p:ph idx="1"/>
          </p:nvPr>
        </p:nvSpPr>
        <p:spPr>
          <a:xfrm>
            <a:off x="0" y="1448774"/>
            <a:ext cx="8929718" cy="2908920"/>
          </a:xfrm>
        </p:spPr>
        <p:txBody>
          <a:bodyPr>
            <a:normAutofit/>
          </a:bodyPr>
          <a:lstStyle/>
          <a:p>
            <a:pPr marL="514350" indent="-514350" algn="just">
              <a:buNone/>
            </a:pPr>
            <a:r>
              <a:rPr lang="pl-PL" dirty="0">
                <a:solidFill>
                  <a:schemeClr val="accent2">
                    <a:lumMod val="75000"/>
                  </a:schemeClr>
                </a:solidFill>
              </a:rPr>
              <a:t>		Specjalizację, niezależenie od jej trybu, można robić tylko w miejscach akredytowanych.</a:t>
            </a:r>
          </a:p>
          <a:p>
            <a:pPr marL="514350" indent="-514350" algn="just">
              <a:buNone/>
            </a:pPr>
            <a:r>
              <a:rPr lang="pl-PL" dirty="0">
                <a:solidFill>
                  <a:schemeClr val="accent2">
                    <a:lumMod val="75000"/>
                  </a:schemeClr>
                </a:solidFill>
              </a:rPr>
              <a:t>	</a:t>
            </a:r>
            <a:r>
              <a:rPr lang="pl-PL" sz="2200" dirty="0">
                <a:solidFill>
                  <a:schemeClr val="accent2">
                    <a:lumMod val="75000"/>
                  </a:schemeClr>
                </a:solidFill>
              </a:rPr>
              <a:t>Lista miejsc </a:t>
            </a:r>
            <a:r>
              <a:rPr lang="pl-PL" sz="2200" b="1" u="sng" dirty="0" err="1">
                <a:solidFill>
                  <a:schemeClr val="accent2">
                    <a:lumMod val="75000"/>
                  </a:schemeClr>
                </a:solidFill>
              </a:rPr>
              <a:t>www.cmkp.edu.pl</a:t>
            </a:r>
            <a:r>
              <a:rPr lang="pl-PL" sz="2200" dirty="0">
                <a:solidFill>
                  <a:schemeClr val="accent2">
                    <a:lumMod val="75000"/>
                  </a:schemeClr>
                </a:solidFill>
              </a:rPr>
              <a:t> </a:t>
            </a:r>
            <a:r>
              <a:rPr lang="pl-PL" sz="2200" dirty="0">
                <a:solidFill>
                  <a:schemeClr val="accent2">
                    <a:lumMod val="75000"/>
                  </a:schemeClr>
                </a:solidFill>
                <a:sym typeface="Wingdings" pitchFamily="2" charset="2"/>
              </a:rPr>
              <a:t> kształcenie podyplomowe  studia specjalizacyjne dla lekarzy i lekarzy dentystów  jednostki uprawnione do prowadzenia specjalizacji</a:t>
            </a:r>
            <a:endParaRPr lang="pl-PL" sz="2200" dirty="0">
              <a:solidFill>
                <a:schemeClr val="accent2">
                  <a:lumMod val="75000"/>
                </a:schemeClr>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71472" y="285728"/>
            <a:ext cx="7056784" cy="792088"/>
          </a:xfrm>
        </p:spPr>
        <p:txBody>
          <a:bodyPr>
            <a:normAutofit fontScale="90000"/>
          </a:bodyPr>
          <a:lstStyle/>
          <a:p>
            <a:r>
              <a:rPr lang="pl-PL" b="1" spc="300" dirty="0">
                <a:solidFill>
                  <a:schemeClr val="accent4">
                    <a:lumMod val="75000"/>
                  </a:schemeClr>
                </a:solidFill>
                <a:effectLst>
                  <a:outerShdw blurRad="38100" dist="38100" dir="2700000" algn="tl">
                    <a:srgbClr val="000000">
                      <a:alpha val="43137"/>
                    </a:srgbClr>
                  </a:outerShdw>
                </a:effectLst>
              </a:rPr>
              <a:t>KALENDARZ WYBORCZY  najważniejsze daty</a:t>
            </a:r>
          </a:p>
        </p:txBody>
      </p:sp>
      <p:sp>
        <p:nvSpPr>
          <p:cNvPr id="3" name="Symbol zastępczy zawartości 2"/>
          <p:cNvSpPr>
            <a:spLocks noGrp="1"/>
          </p:cNvSpPr>
          <p:nvPr>
            <p:ph idx="1"/>
          </p:nvPr>
        </p:nvSpPr>
        <p:spPr>
          <a:xfrm>
            <a:off x="1475656" y="1600200"/>
            <a:ext cx="7211144" cy="4525963"/>
          </a:xfrm>
        </p:spPr>
        <p:txBody>
          <a:bodyPr/>
          <a:lstStyle/>
          <a:p>
            <a:endParaRPr lang="pl-PL" dirty="0"/>
          </a:p>
          <a:p>
            <a:endParaRPr lang="pl-PL" dirty="0"/>
          </a:p>
        </p:txBody>
      </p:sp>
      <p:sp>
        <p:nvSpPr>
          <p:cNvPr id="4" name="pole tekstowe 3"/>
          <p:cNvSpPr txBox="1"/>
          <p:nvPr/>
        </p:nvSpPr>
        <p:spPr>
          <a:xfrm>
            <a:off x="610990" y="1285860"/>
            <a:ext cx="8390166" cy="5262979"/>
          </a:xfrm>
          <a:prstGeom prst="rect">
            <a:avLst/>
          </a:prstGeom>
          <a:noFill/>
        </p:spPr>
        <p:txBody>
          <a:bodyPr wrap="square" rtlCol="0">
            <a:spAutoFit/>
          </a:bodyPr>
          <a:lstStyle/>
          <a:p>
            <a:pPr algn="just"/>
            <a:r>
              <a:rPr lang="pl-PL" sz="2400" b="1" dirty="0">
                <a:solidFill>
                  <a:schemeClr val="accent4">
                    <a:lumMod val="75000"/>
                  </a:schemeClr>
                </a:solidFill>
              </a:rPr>
              <a:t>Do 31.03.2017</a:t>
            </a:r>
            <a:r>
              <a:rPr lang="pl-PL" sz="2400" dirty="0">
                <a:solidFill>
                  <a:schemeClr val="accent4">
                    <a:lumMod val="75000"/>
                  </a:schemeClr>
                </a:solidFill>
              </a:rPr>
              <a:t> – przyjmowanie wniosków lekarzy o przeniesienie             i umieszczenie na liście  innego rejonu wyborczego niż ustalony przez OKW</a:t>
            </a:r>
          </a:p>
          <a:p>
            <a:pPr algn="just"/>
            <a:r>
              <a:rPr lang="pl-PL" sz="2400" b="1" dirty="0">
                <a:solidFill>
                  <a:schemeClr val="accent4">
                    <a:lumMod val="75000"/>
                  </a:schemeClr>
                </a:solidFill>
              </a:rPr>
              <a:t>Od 01.04.2017 do 31.05.2017</a:t>
            </a:r>
            <a:r>
              <a:rPr lang="pl-PL" sz="2400" dirty="0">
                <a:solidFill>
                  <a:schemeClr val="accent4">
                    <a:lumMod val="75000"/>
                  </a:schemeClr>
                </a:solidFill>
              </a:rPr>
              <a:t> – zgłaszanie do OKW kandydatów na delegatów w poszczególnych rejonach wyborczych</a:t>
            </a:r>
          </a:p>
          <a:p>
            <a:r>
              <a:rPr lang="pl-PL" sz="2400" b="1" dirty="0">
                <a:solidFill>
                  <a:schemeClr val="accent4">
                    <a:lumMod val="75000"/>
                  </a:schemeClr>
                </a:solidFill>
              </a:rPr>
              <a:t>Od 24.06.2017 </a:t>
            </a:r>
            <a:r>
              <a:rPr lang="pl-PL" sz="2400" dirty="0">
                <a:solidFill>
                  <a:schemeClr val="accent4">
                    <a:lumMod val="75000"/>
                  </a:schemeClr>
                </a:solidFill>
              </a:rPr>
              <a:t>– kampania wyborcza do dnia wyborów w danym rejonie</a:t>
            </a:r>
          </a:p>
          <a:p>
            <a:r>
              <a:rPr lang="pl-PL" sz="2400" b="1" dirty="0">
                <a:solidFill>
                  <a:schemeClr val="accent4">
                    <a:lumMod val="75000"/>
                  </a:schemeClr>
                </a:solidFill>
              </a:rPr>
              <a:t>Do 31.10.2017</a:t>
            </a:r>
            <a:r>
              <a:rPr lang="pl-PL" sz="2400" dirty="0">
                <a:solidFill>
                  <a:schemeClr val="accent4">
                    <a:lumMod val="75000"/>
                  </a:schemeClr>
                </a:solidFill>
              </a:rPr>
              <a:t> – przeprowadzanie wyborów w rejonach wyborczych</a:t>
            </a:r>
          </a:p>
          <a:p>
            <a:r>
              <a:rPr lang="pl-PL" sz="2400" b="1" dirty="0">
                <a:solidFill>
                  <a:schemeClr val="accent4">
                    <a:lumMod val="75000"/>
                  </a:schemeClr>
                </a:solidFill>
              </a:rPr>
              <a:t>Do 31.03.2018</a:t>
            </a:r>
            <a:r>
              <a:rPr lang="pl-PL" sz="2400" dirty="0">
                <a:solidFill>
                  <a:schemeClr val="accent4">
                    <a:lumMod val="75000"/>
                  </a:schemeClr>
                </a:solidFill>
              </a:rPr>
              <a:t> – Okręgowy  Zjazd  Lekarzy</a:t>
            </a:r>
          </a:p>
          <a:p>
            <a:endParaRPr lang="pl-PL" sz="2400" dirty="0">
              <a:solidFill>
                <a:schemeClr val="accent4">
                  <a:lumMod val="75000"/>
                </a:schemeClr>
              </a:solidFill>
            </a:endParaRPr>
          </a:p>
          <a:p>
            <a:pPr algn="just"/>
            <a:endParaRPr lang="pl-PL" sz="2400" dirty="0">
              <a:solidFill>
                <a:schemeClr val="accent4">
                  <a:lumMod val="75000"/>
                </a:schemeClr>
              </a:solidFill>
            </a:endParaRPr>
          </a:p>
          <a:p>
            <a:endParaRPr lang="pl-PL" sz="2400" dirty="0">
              <a:solidFill>
                <a:schemeClr val="accent4">
                  <a:lumMod val="75000"/>
                </a:schemeClr>
              </a:solidFill>
            </a:endParaRPr>
          </a:p>
          <a:p>
            <a:endParaRPr lang="pl-PL" sz="2400" dirty="0">
              <a:solidFill>
                <a:schemeClr val="accent4">
                  <a:lumMod val="75000"/>
                </a:schemeClr>
              </a:solidFill>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500034" y="1500174"/>
            <a:ext cx="8186766" cy="4353347"/>
          </a:xfrm>
        </p:spPr>
        <p:txBody>
          <a:bodyPr>
            <a:normAutofit/>
          </a:bodyPr>
          <a:lstStyle/>
          <a:p>
            <a:pPr>
              <a:buNone/>
            </a:pPr>
            <a:r>
              <a:rPr lang="pl-PL" sz="2000" dirty="0">
                <a:solidFill>
                  <a:schemeClr val="accent4">
                    <a:lumMod val="50000"/>
                  </a:schemeClr>
                </a:solidFill>
              </a:rPr>
              <a:t>	</a:t>
            </a:r>
            <a:r>
              <a:rPr lang="pl-PL" sz="2000" b="1" dirty="0">
                <a:solidFill>
                  <a:schemeClr val="accent4">
                    <a:lumMod val="50000"/>
                  </a:schemeClr>
                </a:solidFill>
              </a:rPr>
              <a:t>Grupa ludzi młodych i tych…. nadal młodych zajmujących się sprawami Młodych Lekarzy.</a:t>
            </a:r>
          </a:p>
          <a:p>
            <a:pPr>
              <a:buNone/>
            </a:pPr>
            <a:r>
              <a:rPr lang="pl-PL" sz="2000" dirty="0">
                <a:solidFill>
                  <a:schemeClr val="accent4">
                    <a:lumMod val="50000"/>
                  </a:schemeClr>
                </a:solidFill>
              </a:rPr>
              <a:t>	</a:t>
            </a:r>
            <a:r>
              <a:rPr lang="pl-PL" sz="2000" u="sng" dirty="0">
                <a:solidFill>
                  <a:schemeClr val="accent4">
                    <a:lumMod val="50000"/>
                  </a:schemeClr>
                </a:solidFill>
              </a:rPr>
              <a:t>Czym się zajmujemy?</a:t>
            </a:r>
          </a:p>
          <a:p>
            <a:pPr>
              <a:buNone/>
            </a:pPr>
            <a:r>
              <a:rPr lang="pl-PL" sz="2000" dirty="0">
                <a:solidFill>
                  <a:schemeClr val="accent4">
                    <a:lumMod val="50000"/>
                  </a:schemeClr>
                </a:solidFill>
              </a:rPr>
              <a:t>	</a:t>
            </a:r>
            <a:r>
              <a:rPr lang="pl-PL" sz="2000" dirty="0">
                <a:solidFill>
                  <a:schemeClr val="accent4">
                    <a:lumMod val="50000"/>
                  </a:schemeClr>
                </a:solidFill>
                <a:sym typeface="Wingdings" pitchFamily="2" charset="2"/>
              </a:rPr>
              <a:t> </a:t>
            </a:r>
            <a:r>
              <a:rPr lang="pl-PL" sz="2000" dirty="0">
                <a:solidFill>
                  <a:schemeClr val="accent4">
                    <a:lumMod val="50000"/>
                  </a:schemeClr>
                </a:solidFill>
              </a:rPr>
              <a:t>Spotkanie ze studentami ostatnich lat studiów lekarskich                               i lekarsko-dentystycznych</a:t>
            </a:r>
          </a:p>
          <a:p>
            <a:pPr>
              <a:buNone/>
            </a:pPr>
            <a:r>
              <a:rPr lang="pl-PL" sz="2000" dirty="0">
                <a:solidFill>
                  <a:schemeClr val="accent4">
                    <a:lumMod val="50000"/>
                  </a:schemeClr>
                </a:solidFill>
              </a:rPr>
              <a:t>	</a:t>
            </a:r>
            <a:r>
              <a:rPr lang="pl-PL" sz="2000" dirty="0">
                <a:solidFill>
                  <a:schemeClr val="accent4">
                    <a:lumMod val="50000"/>
                  </a:schemeClr>
                </a:solidFill>
                <a:sym typeface="Wingdings" pitchFamily="2" charset="2"/>
              </a:rPr>
              <a:t> Spotkanie dla stażystów w sprawie specjalizacji i pracy z PWZ?</a:t>
            </a:r>
          </a:p>
          <a:p>
            <a:pPr>
              <a:buNone/>
            </a:pPr>
            <a:r>
              <a:rPr lang="pl-PL" sz="2000" dirty="0">
                <a:solidFill>
                  <a:schemeClr val="accent4">
                    <a:lumMod val="50000"/>
                  </a:schemeClr>
                </a:solidFill>
                <a:sym typeface="Wingdings" pitchFamily="2" charset="2"/>
              </a:rPr>
              <a:t>	 Wieczorynka oraz </a:t>
            </a:r>
            <a:r>
              <a:rPr lang="pl-PL" sz="2000" dirty="0" err="1">
                <a:solidFill>
                  <a:schemeClr val="accent4">
                    <a:lumMod val="50000"/>
                  </a:schemeClr>
                </a:solidFill>
                <a:sym typeface="Wingdings" pitchFamily="2" charset="2"/>
              </a:rPr>
              <a:t>SOR`ry</a:t>
            </a:r>
            <a:r>
              <a:rPr lang="pl-PL" sz="2000" dirty="0">
                <a:solidFill>
                  <a:schemeClr val="accent4">
                    <a:lumMod val="50000"/>
                  </a:schemeClr>
                </a:solidFill>
                <a:sym typeface="Wingdings" pitchFamily="2" charset="2"/>
              </a:rPr>
              <a:t> taką mamy pracę</a:t>
            </a:r>
          </a:p>
          <a:p>
            <a:pPr>
              <a:buNone/>
            </a:pPr>
            <a:r>
              <a:rPr lang="pl-PL" sz="2000" dirty="0">
                <a:solidFill>
                  <a:schemeClr val="accent4">
                    <a:lumMod val="50000"/>
                  </a:schemeClr>
                </a:solidFill>
                <a:sym typeface="Wingdings" pitchFamily="2" charset="2"/>
              </a:rPr>
              <a:t>	 Statuetka Mentora</a:t>
            </a:r>
          </a:p>
          <a:p>
            <a:pPr>
              <a:buNone/>
            </a:pPr>
            <a:r>
              <a:rPr lang="pl-PL" sz="2000" dirty="0">
                <a:solidFill>
                  <a:schemeClr val="accent4">
                    <a:lumMod val="50000"/>
                  </a:schemeClr>
                </a:solidFill>
                <a:sym typeface="Wingdings" pitchFamily="2" charset="2"/>
              </a:rPr>
              <a:t>	 Nagroda dla osób, której najlepiej zdały LEK i LDEK</a:t>
            </a:r>
          </a:p>
          <a:p>
            <a:pPr>
              <a:buNone/>
            </a:pPr>
            <a:r>
              <a:rPr lang="pl-PL" sz="2000" dirty="0">
                <a:solidFill>
                  <a:schemeClr val="accent4">
                    <a:lumMod val="50000"/>
                  </a:schemeClr>
                </a:solidFill>
                <a:sym typeface="Wingdings" pitchFamily="2" charset="2"/>
              </a:rPr>
              <a:t>	 Współpraca z Komisjami ds. Młodych Lekarzy NRL oraz inny ORL</a:t>
            </a:r>
          </a:p>
        </p:txBody>
      </p:sp>
      <p:sp>
        <p:nvSpPr>
          <p:cNvPr id="3" name="Rectangle 2"/>
          <p:cNvSpPr>
            <a:spLocks noGrp="1" noChangeArrowheads="1"/>
          </p:cNvSpPr>
          <p:nvPr>
            <p:ph type="title"/>
          </p:nvPr>
        </p:nvSpPr>
        <p:spPr>
          <a:xfrm>
            <a:off x="1142976" y="357166"/>
            <a:ext cx="7200800" cy="948720"/>
          </a:xfrm>
        </p:spPr>
        <p:txBody>
          <a:bodyPr>
            <a:normAutofit fontScale="90000"/>
          </a:bodyPr>
          <a:lstStyle/>
          <a:p>
            <a:pPr fontAlgn="auto">
              <a:spcAft>
                <a:spcPts val="0"/>
              </a:spcAft>
              <a:defRPr/>
            </a:pPr>
            <a:r>
              <a:rPr lang="pl-PL" b="1" spc="300" dirty="0">
                <a:solidFill>
                  <a:schemeClr val="accent4">
                    <a:lumMod val="50000"/>
                  </a:schemeClr>
                </a:solidFill>
                <a:effectLst>
                  <a:outerShdw blurRad="38100" dist="38100" dir="2700000" algn="tl">
                    <a:srgbClr val="000000">
                      <a:alpha val="43137"/>
                    </a:srgbClr>
                  </a:outerShdw>
                </a:effectLst>
              </a:rPr>
              <a:t>KOMISJA DS. MŁODYCH LEKARZY WIL</a:t>
            </a:r>
          </a:p>
        </p:txBody>
      </p:sp>
      <p:sp>
        <p:nvSpPr>
          <p:cNvPr id="4" name="Prostokąt zaokrąglony 3"/>
          <p:cNvSpPr/>
          <p:nvPr/>
        </p:nvSpPr>
        <p:spPr>
          <a:xfrm>
            <a:off x="3643306" y="5786454"/>
            <a:ext cx="5328592" cy="864096"/>
          </a:xfrm>
          <a:prstGeom prst="roundRect">
            <a:avLst/>
          </a:prstGeom>
          <a:solidFill>
            <a:schemeClr val="accent4">
              <a:lumMod val="75000"/>
            </a:schemeClr>
          </a:solidFill>
          <a:effectLst>
            <a:innerShdw blurRad="63500" dist="50800" dir="27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tlCol="0" anchor="ctr"/>
          <a:lstStyle/>
          <a:p>
            <a:pPr algn="ctr">
              <a:lnSpc>
                <a:spcPct val="90000"/>
              </a:lnSpc>
              <a:buNone/>
            </a:pPr>
            <a:r>
              <a:rPr lang="pl-PL" sz="2800" dirty="0">
                <a:solidFill>
                  <a:schemeClr val="bg1"/>
                </a:solidFill>
              </a:rPr>
              <a:t>Zapraszamy do współpracy!!!</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42910" y="1500174"/>
            <a:ext cx="8001056" cy="3494616"/>
          </a:xfrm>
          <a:prstGeom prst="rect">
            <a:avLst/>
          </a:prstGeom>
          <a:noFill/>
          <a:ln w="9525">
            <a:noFill/>
            <a:miter lim="800000"/>
            <a:headEnd/>
            <a:tailEnd/>
          </a:ln>
          <a:effectLst/>
        </p:spPr>
      </p:pic>
      <p:sp>
        <p:nvSpPr>
          <p:cNvPr id="5" name="Rectangle 2"/>
          <p:cNvSpPr>
            <a:spLocks noGrp="1" noChangeArrowheads="1"/>
          </p:cNvSpPr>
          <p:nvPr>
            <p:ph type="title"/>
          </p:nvPr>
        </p:nvSpPr>
        <p:spPr>
          <a:xfrm>
            <a:off x="1142976" y="357166"/>
            <a:ext cx="7200800" cy="948720"/>
          </a:xfrm>
        </p:spPr>
        <p:txBody>
          <a:bodyPr>
            <a:normAutofit fontScale="90000"/>
          </a:bodyPr>
          <a:lstStyle/>
          <a:p>
            <a:pPr fontAlgn="auto">
              <a:spcAft>
                <a:spcPts val="0"/>
              </a:spcAft>
              <a:defRPr/>
            </a:pPr>
            <a:r>
              <a:rPr lang="pl-PL" b="1" spc="300" dirty="0">
                <a:solidFill>
                  <a:schemeClr val="accent4">
                    <a:lumMod val="75000"/>
                  </a:schemeClr>
                </a:solidFill>
                <a:effectLst>
                  <a:outerShdw blurRad="38100" dist="38100" dir="2700000" algn="tl">
                    <a:srgbClr val="000000">
                      <a:alpha val="43137"/>
                    </a:srgbClr>
                  </a:outerShdw>
                </a:effectLst>
              </a:rPr>
              <a:t>KOMISJA DS. MŁODYCH LEKARZY WIL</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rostokąt zaokrąglony 3"/>
          <p:cNvSpPr/>
          <p:nvPr/>
        </p:nvSpPr>
        <p:spPr>
          <a:xfrm>
            <a:off x="3815440" y="5708176"/>
            <a:ext cx="5328592" cy="864096"/>
          </a:xfrm>
          <a:prstGeom prst="roundRect">
            <a:avLst/>
          </a:prstGeom>
          <a:solidFill>
            <a:schemeClr val="accent4">
              <a:lumMod val="75000"/>
            </a:schemeClr>
          </a:solidFill>
          <a:effectLst>
            <a:innerShdw blurRad="63500" dist="50800" dir="27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tlCol="0" anchor="ctr"/>
          <a:lstStyle/>
          <a:p>
            <a:pPr algn="ctr">
              <a:lnSpc>
                <a:spcPct val="90000"/>
              </a:lnSpc>
              <a:buNone/>
            </a:pPr>
            <a:r>
              <a:rPr lang="pl-PL" sz="2800" dirty="0"/>
              <a:t>Zapraszamy do współpracy!!!</a:t>
            </a:r>
          </a:p>
        </p:txBody>
      </p:sp>
      <p:sp>
        <p:nvSpPr>
          <p:cNvPr id="7" name="Prostokąt z rogami ściętymi po przekątnej 6"/>
          <p:cNvSpPr/>
          <p:nvPr/>
        </p:nvSpPr>
        <p:spPr>
          <a:xfrm>
            <a:off x="928662" y="2143116"/>
            <a:ext cx="7500990" cy="1785950"/>
          </a:xfrm>
          <a:prstGeom prst="snip2DiagRect">
            <a:avLst>
              <a:gd name="adj1" fmla="val 22203"/>
              <a:gd name="adj2" fmla="val 632"/>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r>
              <a:rPr lang="pl-PL" sz="4800" b="1" u="sng" dirty="0" err="1">
                <a:solidFill>
                  <a:schemeClr val="accent4">
                    <a:lumMod val="75000"/>
                  </a:schemeClr>
                </a:solidFill>
              </a:rPr>
              <a:t>mlodzilekarze@wil.org.pl</a:t>
            </a:r>
            <a:endParaRPr lang="pl-PL" sz="4800" dirty="0">
              <a:solidFill>
                <a:schemeClr val="accent4">
                  <a:lumMod val="75000"/>
                </a:schemeClr>
              </a:solidFill>
            </a:endParaRPr>
          </a:p>
        </p:txBody>
      </p:sp>
      <p:sp>
        <p:nvSpPr>
          <p:cNvPr id="9" name="Rectangle 2"/>
          <p:cNvSpPr>
            <a:spLocks noGrp="1" noChangeArrowheads="1"/>
          </p:cNvSpPr>
          <p:nvPr>
            <p:ph type="title"/>
          </p:nvPr>
        </p:nvSpPr>
        <p:spPr>
          <a:xfrm>
            <a:off x="1142976" y="357166"/>
            <a:ext cx="7200800" cy="948720"/>
          </a:xfrm>
        </p:spPr>
        <p:txBody>
          <a:bodyPr>
            <a:normAutofit fontScale="90000"/>
          </a:bodyPr>
          <a:lstStyle/>
          <a:p>
            <a:pPr fontAlgn="auto">
              <a:spcAft>
                <a:spcPts val="0"/>
              </a:spcAft>
              <a:defRPr/>
            </a:pPr>
            <a:r>
              <a:rPr lang="pl-PL" b="1" spc="300" dirty="0">
                <a:solidFill>
                  <a:schemeClr val="accent4">
                    <a:lumMod val="75000"/>
                  </a:schemeClr>
                </a:solidFill>
                <a:effectLst>
                  <a:outerShdw blurRad="38100" dist="38100" dir="2700000" algn="tl">
                    <a:srgbClr val="000000">
                      <a:alpha val="43137"/>
                    </a:srgbClr>
                  </a:outerShdw>
                </a:effectLst>
              </a:rPr>
              <a:t>KOMISJA DS. MŁODYCH LEKARZY WIL</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rostokąt zaokrąglony 3"/>
          <p:cNvSpPr/>
          <p:nvPr/>
        </p:nvSpPr>
        <p:spPr>
          <a:xfrm>
            <a:off x="3815440" y="5708176"/>
            <a:ext cx="5328592" cy="864096"/>
          </a:xfrm>
          <a:prstGeom prst="roundRect">
            <a:avLst/>
          </a:prstGeom>
          <a:solidFill>
            <a:schemeClr val="accent4">
              <a:lumMod val="75000"/>
            </a:schemeClr>
          </a:solidFill>
          <a:effectLst>
            <a:innerShdw blurRad="63500" dist="50800" dir="27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tlCol="0" anchor="ctr"/>
          <a:lstStyle/>
          <a:p>
            <a:pPr algn="ctr">
              <a:lnSpc>
                <a:spcPct val="90000"/>
              </a:lnSpc>
              <a:buNone/>
            </a:pPr>
            <a:r>
              <a:rPr lang="pl-PL" sz="2800" dirty="0"/>
              <a:t>Zapraszamy do współpracy!!!</a:t>
            </a:r>
          </a:p>
        </p:txBody>
      </p:sp>
      <p:sp>
        <p:nvSpPr>
          <p:cNvPr id="6" name="Prostokąt z rogami ściętymi po przekątnej 5"/>
          <p:cNvSpPr/>
          <p:nvPr/>
        </p:nvSpPr>
        <p:spPr>
          <a:xfrm>
            <a:off x="642910" y="1643050"/>
            <a:ext cx="3240360" cy="1512168"/>
          </a:xfrm>
          <a:prstGeom prst="snip2Diag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solidFill>
                  <a:schemeClr val="accent4">
                    <a:lumMod val="75000"/>
                  </a:schemeClr>
                </a:solidFill>
                <a:effectLst>
                  <a:outerShdw blurRad="38100" dist="38100" dir="2700000" algn="tl">
                    <a:srgbClr val="000000">
                      <a:alpha val="43137"/>
                    </a:srgbClr>
                  </a:outerShdw>
                </a:effectLst>
              </a:rPr>
              <a:t>Bartosz Urbański</a:t>
            </a:r>
          </a:p>
          <a:p>
            <a:pPr algn="ctr"/>
            <a:r>
              <a:rPr lang="pl-PL" b="1" dirty="0">
                <a:solidFill>
                  <a:schemeClr val="accent4">
                    <a:lumMod val="75000"/>
                  </a:schemeClr>
                </a:solidFill>
                <a:effectLst>
                  <a:outerShdw blurRad="38100" dist="38100" dir="2700000" algn="tl">
                    <a:srgbClr val="000000">
                      <a:alpha val="43137"/>
                    </a:srgbClr>
                  </a:outerShdw>
                </a:effectLst>
              </a:rPr>
              <a:t>mail: bartosz48@gmail.com</a:t>
            </a:r>
          </a:p>
          <a:p>
            <a:pPr algn="ctr"/>
            <a:r>
              <a:rPr lang="pl-PL" b="1" dirty="0" err="1">
                <a:solidFill>
                  <a:schemeClr val="accent4">
                    <a:lumMod val="75000"/>
                  </a:schemeClr>
                </a:solidFill>
                <a:effectLst>
                  <a:outerShdw blurRad="38100" dist="38100" dir="2700000" algn="tl">
                    <a:srgbClr val="000000">
                      <a:alpha val="43137"/>
                    </a:srgbClr>
                  </a:outerShdw>
                </a:effectLst>
              </a:rPr>
              <a:t>tel</a:t>
            </a:r>
            <a:r>
              <a:rPr lang="pl-PL" b="1" dirty="0">
                <a:solidFill>
                  <a:schemeClr val="accent4">
                    <a:lumMod val="75000"/>
                  </a:schemeClr>
                </a:solidFill>
                <a:effectLst>
                  <a:outerShdw blurRad="38100" dist="38100" dir="2700000" algn="tl">
                    <a:srgbClr val="000000">
                      <a:alpha val="43137"/>
                    </a:srgbClr>
                  </a:outerShdw>
                </a:effectLst>
              </a:rPr>
              <a:t>: 692 660 261</a:t>
            </a:r>
          </a:p>
        </p:txBody>
      </p:sp>
      <p:sp>
        <p:nvSpPr>
          <p:cNvPr id="7" name="Prostokąt z rogami ściętymi po przekątnej 6"/>
          <p:cNvSpPr/>
          <p:nvPr/>
        </p:nvSpPr>
        <p:spPr>
          <a:xfrm>
            <a:off x="4139952" y="3214686"/>
            <a:ext cx="4392488" cy="1512168"/>
          </a:xfrm>
          <a:prstGeom prst="snip2DiagRect">
            <a:avLst>
              <a:gd name="adj1" fmla="val 22203"/>
              <a:gd name="adj2" fmla="val 632"/>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solidFill>
                  <a:schemeClr val="accent4">
                    <a:lumMod val="75000"/>
                  </a:schemeClr>
                </a:solidFill>
                <a:effectLst>
                  <a:outerShdw blurRad="38100" dist="38100" dir="2700000" algn="tl">
                    <a:srgbClr val="000000">
                      <a:alpha val="43137"/>
                    </a:srgbClr>
                  </a:outerShdw>
                </a:effectLst>
              </a:rPr>
              <a:t>Anna Zajączkowska</a:t>
            </a:r>
          </a:p>
          <a:p>
            <a:pPr algn="ctr"/>
            <a:r>
              <a:rPr lang="pl-PL" b="1" dirty="0">
                <a:solidFill>
                  <a:schemeClr val="accent4">
                    <a:lumMod val="75000"/>
                  </a:schemeClr>
                </a:solidFill>
                <a:effectLst>
                  <a:outerShdw blurRad="38100" dist="38100" dir="2700000" algn="tl">
                    <a:srgbClr val="000000">
                      <a:alpha val="43137"/>
                    </a:srgbClr>
                  </a:outerShdw>
                </a:effectLst>
              </a:rPr>
              <a:t>mail: </a:t>
            </a:r>
            <a:r>
              <a:rPr lang="pl-PL" b="1" dirty="0" err="1">
                <a:solidFill>
                  <a:schemeClr val="accent4">
                    <a:lumMod val="75000"/>
                  </a:schemeClr>
                </a:solidFill>
                <a:effectLst>
                  <a:outerShdw blurRad="38100" dist="38100" dir="2700000" algn="tl">
                    <a:srgbClr val="000000">
                      <a:alpha val="43137"/>
                    </a:srgbClr>
                  </a:outerShdw>
                </a:effectLst>
              </a:rPr>
              <a:t>anka.zajaczkowska@gmail.com</a:t>
            </a:r>
            <a:endParaRPr lang="pl-PL" b="1" dirty="0">
              <a:solidFill>
                <a:schemeClr val="accent4">
                  <a:lumMod val="75000"/>
                </a:schemeClr>
              </a:solidFill>
              <a:effectLst>
                <a:outerShdw blurRad="38100" dist="38100" dir="2700000" algn="tl">
                  <a:srgbClr val="000000">
                    <a:alpha val="43137"/>
                  </a:srgbClr>
                </a:outerShdw>
              </a:effectLst>
            </a:endParaRPr>
          </a:p>
          <a:p>
            <a:pPr algn="ctr"/>
            <a:r>
              <a:rPr lang="pl-PL" b="1" dirty="0">
                <a:solidFill>
                  <a:schemeClr val="accent4">
                    <a:lumMod val="75000"/>
                  </a:schemeClr>
                </a:solidFill>
                <a:effectLst>
                  <a:outerShdw blurRad="38100" dist="38100" dir="2700000" algn="tl">
                    <a:srgbClr val="000000">
                      <a:alpha val="43137"/>
                    </a:srgbClr>
                  </a:outerShdw>
                </a:effectLst>
              </a:rPr>
              <a:t>Tel: 602696776</a:t>
            </a:r>
          </a:p>
        </p:txBody>
      </p:sp>
      <p:sp>
        <p:nvSpPr>
          <p:cNvPr id="9" name="Rectangle 2"/>
          <p:cNvSpPr>
            <a:spLocks noGrp="1" noChangeArrowheads="1"/>
          </p:cNvSpPr>
          <p:nvPr>
            <p:ph type="title"/>
          </p:nvPr>
        </p:nvSpPr>
        <p:spPr>
          <a:xfrm>
            <a:off x="1142976" y="357166"/>
            <a:ext cx="7200800" cy="948720"/>
          </a:xfrm>
        </p:spPr>
        <p:txBody>
          <a:bodyPr>
            <a:normAutofit fontScale="90000"/>
          </a:bodyPr>
          <a:lstStyle/>
          <a:p>
            <a:pPr fontAlgn="auto">
              <a:spcAft>
                <a:spcPts val="0"/>
              </a:spcAft>
              <a:defRPr/>
            </a:pPr>
            <a:r>
              <a:rPr lang="pl-PL" b="1" spc="300" dirty="0">
                <a:solidFill>
                  <a:srgbClr val="294F55"/>
                </a:solidFill>
                <a:effectLst>
                  <a:outerShdw blurRad="38100" dist="38100" dir="2700000" algn="tl">
                    <a:srgbClr val="000000">
                      <a:alpha val="43137"/>
                    </a:srgbClr>
                  </a:outerShdw>
                </a:effectLst>
              </a:rPr>
              <a:t>KOMISJA DS. MŁODYCH LEKARZY WIL</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500034" y="1214422"/>
            <a:ext cx="7929618" cy="2578038"/>
          </a:xfrm>
        </p:spPr>
        <p:txBody>
          <a:bodyPr>
            <a:normAutofit/>
          </a:bodyPr>
          <a:lstStyle/>
          <a:p>
            <a:r>
              <a:rPr lang="pl-PL" b="1" cap="small" dirty="0">
                <a:solidFill>
                  <a:schemeClr val="accent4">
                    <a:lumMod val="75000"/>
                  </a:schemeClr>
                </a:solidFill>
              </a:rPr>
              <a:t>Dziękujemy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142976" y="344894"/>
            <a:ext cx="7355160" cy="940966"/>
          </a:xfrm>
        </p:spPr>
        <p:txBody>
          <a:bodyPr>
            <a:normAutofit fontScale="90000"/>
          </a:bodyPr>
          <a:lstStyle/>
          <a:p>
            <a:r>
              <a:rPr lang="pl-PL" b="1" spc="300" dirty="0">
                <a:solidFill>
                  <a:schemeClr val="accent2">
                    <a:lumMod val="50000"/>
                  </a:schemeClr>
                </a:solidFill>
                <a:effectLst>
                  <a:outerShdw blurRad="38100" dist="38100" dir="2700000" algn="tl">
                    <a:srgbClr val="000000">
                      <a:alpha val="43137"/>
                    </a:srgbClr>
                  </a:outerShdw>
                </a:effectLst>
              </a:rPr>
              <a:t>FORMY REALIZACJI SPECJALIZACJI</a:t>
            </a:r>
          </a:p>
        </p:txBody>
      </p:sp>
      <p:sp>
        <p:nvSpPr>
          <p:cNvPr id="3" name="Symbol zastępczy zawartości 2"/>
          <p:cNvSpPr>
            <a:spLocks noGrp="1"/>
          </p:cNvSpPr>
          <p:nvPr>
            <p:ph idx="1"/>
          </p:nvPr>
        </p:nvSpPr>
        <p:spPr>
          <a:xfrm>
            <a:off x="2214546" y="1785926"/>
            <a:ext cx="6000792" cy="2908920"/>
          </a:xfrm>
        </p:spPr>
        <p:txBody>
          <a:bodyPr>
            <a:noAutofit/>
          </a:bodyPr>
          <a:lstStyle/>
          <a:p>
            <a:pPr marL="514350" indent="-514350">
              <a:buAutoNum type="arabicPeriod"/>
            </a:pPr>
            <a:r>
              <a:rPr lang="pl-PL" sz="2800" dirty="0">
                <a:solidFill>
                  <a:schemeClr val="accent2">
                    <a:lumMod val="75000"/>
                  </a:schemeClr>
                </a:solidFill>
              </a:rPr>
              <a:t>Rezydentura</a:t>
            </a:r>
          </a:p>
          <a:p>
            <a:pPr marL="514350" indent="-514350">
              <a:buAutoNum type="arabicPeriod"/>
            </a:pPr>
            <a:r>
              <a:rPr lang="pl-PL" sz="2800" dirty="0">
                <a:solidFill>
                  <a:schemeClr val="accent2">
                    <a:lumMod val="75000"/>
                  </a:schemeClr>
                </a:solidFill>
              </a:rPr>
              <a:t>Tryb </a:t>
            </a:r>
            <a:r>
              <a:rPr lang="pl-PL" sz="2800" dirty="0" err="1">
                <a:solidFill>
                  <a:schemeClr val="accent2">
                    <a:lumMod val="75000"/>
                  </a:schemeClr>
                </a:solidFill>
              </a:rPr>
              <a:t>pozarezydencki</a:t>
            </a:r>
            <a:r>
              <a:rPr lang="pl-PL" sz="2800" dirty="0">
                <a:solidFill>
                  <a:schemeClr val="accent2">
                    <a:lumMod val="75000"/>
                  </a:schemeClr>
                </a:solidFill>
              </a:rPr>
              <a:t>:</a:t>
            </a:r>
          </a:p>
          <a:p>
            <a:pPr marL="914400" lvl="1" indent="-514350">
              <a:buAutoNum type="alphaUcPeriod"/>
            </a:pPr>
            <a:r>
              <a:rPr lang="pl-PL" dirty="0">
                <a:solidFill>
                  <a:schemeClr val="accent2">
                    <a:lumMod val="75000"/>
                  </a:schemeClr>
                </a:solidFill>
              </a:rPr>
              <a:t>Etat</a:t>
            </a:r>
          </a:p>
          <a:p>
            <a:pPr marL="914400" lvl="1" indent="-514350">
              <a:buAutoNum type="alphaUcPeriod"/>
            </a:pPr>
            <a:r>
              <a:rPr lang="pl-PL" dirty="0">
                <a:solidFill>
                  <a:schemeClr val="accent2">
                    <a:lumMod val="75000"/>
                  </a:schemeClr>
                </a:solidFill>
              </a:rPr>
              <a:t>Oddelegowanie</a:t>
            </a:r>
          </a:p>
          <a:p>
            <a:pPr marL="914400" lvl="1" indent="-514350">
              <a:buAutoNum type="alphaUcPeriod"/>
            </a:pPr>
            <a:r>
              <a:rPr lang="pl-PL" dirty="0">
                <a:solidFill>
                  <a:schemeClr val="accent2">
                    <a:lumMod val="75000"/>
                  </a:schemeClr>
                </a:solidFill>
              </a:rPr>
              <a:t>Studia doktoranckie</a:t>
            </a:r>
          </a:p>
          <a:p>
            <a:pPr marL="914400" lvl="1" indent="-514350">
              <a:buAutoNum type="alphaUcPeriod"/>
            </a:pPr>
            <a:r>
              <a:rPr lang="pl-PL" dirty="0">
                <a:solidFill>
                  <a:schemeClr val="accent2">
                    <a:lumMod val="75000"/>
                  </a:schemeClr>
                </a:solidFill>
              </a:rPr>
              <a:t>Umowa cywilno-prawna</a:t>
            </a:r>
          </a:p>
          <a:p>
            <a:pPr marL="514350" indent="-514350">
              <a:buAutoNum type="arabicPeriod"/>
            </a:pPr>
            <a:endParaRPr lang="pl-PL" sz="2800" dirty="0">
              <a:solidFill>
                <a:schemeClr val="accent2">
                  <a:lumMod val="75000"/>
                </a:schemeClr>
              </a:solidFill>
            </a:endParaRPr>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1233</TotalTime>
  <Words>1130</Words>
  <Application>Microsoft Office PowerPoint</Application>
  <PresentationFormat>Pokaz na ekranie (4:3)</PresentationFormat>
  <Paragraphs>383</Paragraphs>
  <Slides>85</Slides>
  <Notes>9</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85</vt:i4>
      </vt:variant>
    </vt:vector>
  </HeadingPairs>
  <TitlesOfParts>
    <vt:vector size="90" baseType="lpstr">
      <vt:lpstr>Arial</vt:lpstr>
      <vt:lpstr>Arial Black</vt:lpstr>
      <vt:lpstr>Calibri</vt:lpstr>
      <vt:lpstr>Wingdings</vt:lpstr>
      <vt:lpstr>Motyw pakietu Office</vt:lpstr>
      <vt:lpstr>Prezentacja programu PowerPoint</vt:lpstr>
      <vt:lpstr>Staż podyplomowy  i co dalej?</vt:lpstr>
      <vt:lpstr>PO STAŻU</vt:lpstr>
      <vt:lpstr>PO STAŻU</vt:lpstr>
      <vt:lpstr>PRAWO WYKONYWANIA ZAWODU</vt:lpstr>
      <vt:lpstr>PRAWO WYKONYWANIA ZAWODU</vt:lpstr>
      <vt:lpstr>PO STAŻU</vt:lpstr>
      <vt:lpstr>SPECJALIZACJA</vt:lpstr>
      <vt:lpstr>FORMY REALIZACJI SPECJALIZACJI</vt:lpstr>
      <vt:lpstr>REZYDENTURA</vt:lpstr>
      <vt:lpstr>TRYB POZAREZYDENCKI</vt:lpstr>
      <vt:lpstr>ETAT</vt:lpstr>
      <vt:lpstr>ODDELEGOWANIE</vt:lpstr>
      <vt:lpstr>STUDIA DOKTORANCKIE</vt:lpstr>
      <vt:lpstr>UMOWA CYWILNO-PRAWNA</vt:lpstr>
      <vt:lpstr>REKRUTACJA cz. 1</vt:lpstr>
      <vt:lpstr>REKRUTACJA cz. 2</vt:lpstr>
      <vt:lpstr>Prezentacja programu PowerPoint</vt:lpstr>
      <vt:lpstr>Prezentacja programu PowerPoint</vt:lpstr>
      <vt:lpstr>ZAŁĄCZNIKI REZYDENTURA</vt:lpstr>
      <vt:lpstr>ZAŁĄCZNIKI TRYB POZAREZYDENCKI cz. 1</vt:lpstr>
      <vt:lpstr>ZAŁĄCZNIKI TRYB POZAREZYDENCKI cz. 2</vt:lpstr>
      <vt:lpstr>I CO DALEJ?</vt:lpstr>
      <vt:lpstr>I CO DALEJ?</vt:lpstr>
      <vt:lpstr>I CO DALEJ?</vt:lpstr>
      <vt:lpstr>I CO DALEJ?</vt:lpstr>
      <vt:lpstr>I CO DALEJ?</vt:lpstr>
      <vt:lpstr>I CO DALEJ?</vt:lpstr>
      <vt:lpstr>UWAGA!!</vt:lpstr>
      <vt:lpstr>PO STAŻU</vt:lpstr>
      <vt:lpstr>PRAKTYKA LEKARSKA</vt:lpstr>
      <vt:lpstr>PRAKTYKA LEKARSKA</vt:lpstr>
      <vt:lpstr>DZIAŁALNOŚĆ GOSPODARCZA</vt:lpstr>
      <vt:lpstr>DZIAŁALNOŚĆ GOSPODARCZA</vt:lpstr>
      <vt:lpstr>CEIDG</vt:lpstr>
      <vt:lpstr>KOD PKD</vt:lpstr>
      <vt:lpstr>ZUS</vt:lpstr>
      <vt:lpstr>PIECZĄTKA  I KONTO BANKOWE</vt:lpstr>
      <vt:lpstr>Prowadząc działalność gospodarczą trzeba samemu płacić podatek do US oraz ubezpieczenie do ZUS</vt:lpstr>
      <vt:lpstr>PRAKTYKA LEKARSKA</vt:lpstr>
      <vt:lpstr>REJESTR PRAKTYK</vt:lpstr>
      <vt:lpstr>REJESTR PRAKTYK</vt:lpstr>
      <vt:lpstr>REJESTR PRAKTYK</vt:lpstr>
      <vt:lpstr>POTRZEBNE DOKUMENTY</vt:lpstr>
      <vt:lpstr>Każdą zmianę miejsca wykonywania działalności należy zgłosić do rejestru praktyk</vt:lpstr>
      <vt:lpstr>PRAKTYKA LEKARSKA</vt:lpstr>
      <vt:lpstr>UBEZPIECZENIE OC</vt:lpstr>
      <vt:lpstr>PRAKTYKA LEKARSKA</vt:lpstr>
      <vt:lpstr>PODATKI, PODATKI, PODATKI</vt:lpstr>
      <vt:lpstr>PODATKI, PODATKI, PODATKI</vt:lpstr>
      <vt:lpstr>PODATKI, PODATKI, PODATKI</vt:lpstr>
      <vt:lpstr>PRAKTYKA LEKARSKA</vt:lpstr>
      <vt:lpstr>OBOWIĄZKI</vt:lpstr>
      <vt:lpstr>OBOWIĄZKI</vt:lpstr>
      <vt:lpstr>PRAKTYKA LEKARSKA</vt:lpstr>
      <vt:lpstr>PROFIL ZAUFANY</vt:lpstr>
      <vt:lpstr>ePUAP.gov.pl</vt:lpstr>
      <vt:lpstr>GABINET drWidget</vt:lpstr>
      <vt:lpstr>Prezentacja programu PowerPoint</vt:lpstr>
      <vt:lpstr>PO STAŻU</vt:lpstr>
      <vt:lpstr>ZUS ZLA</vt:lpstr>
      <vt:lpstr>ZUS ZLA</vt:lpstr>
      <vt:lpstr>ZUS ZLA</vt:lpstr>
      <vt:lpstr>RECEPTY</vt:lpstr>
      <vt:lpstr>RECEPTY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 STAŻU</vt:lpstr>
      <vt:lpstr>KOMISJA SOCJALNA</vt:lpstr>
      <vt:lpstr>KOMISJA SOCJALNA</vt:lpstr>
      <vt:lpstr>PORADY PRAWNE</vt:lpstr>
      <vt:lpstr>WYBORY 2017/2018</vt:lpstr>
      <vt:lpstr>KALENDARZ WYBORCZY</vt:lpstr>
      <vt:lpstr>KALENDARZ WYBORCZY</vt:lpstr>
      <vt:lpstr>KALENDARZ WYBORCZY  najważniejsze daty</vt:lpstr>
      <vt:lpstr>KOMISJA DS. MŁODYCH LEKARZY WIL</vt:lpstr>
      <vt:lpstr>KOMISJA DS. MŁODYCH LEKARZY WIL</vt:lpstr>
      <vt:lpstr>KOMISJA DS. MŁODYCH LEKARZY WIL</vt:lpstr>
      <vt:lpstr>KOMISJA DS. MŁODYCH LEKARZY WIL</vt:lpstr>
      <vt:lpstr>Dziękujemy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Staż i co dalej?</dc:title>
  <dc:creator>Ania</dc:creator>
  <cp:lastModifiedBy>Marta Nowicka</cp:lastModifiedBy>
  <cp:revision>96</cp:revision>
  <dcterms:created xsi:type="dcterms:W3CDTF">2014-03-04T18:10:42Z</dcterms:created>
  <dcterms:modified xsi:type="dcterms:W3CDTF">2018-11-14T11:17:47Z</dcterms:modified>
</cp:coreProperties>
</file>