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65" r:id="rId6"/>
    <p:sldId id="266" r:id="rId7"/>
    <p:sldId id="258" r:id="rId8"/>
    <p:sldId id="275" r:id="rId9"/>
    <p:sldId id="276" r:id="rId10"/>
    <p:sldId id="281" r:id="rId11"/>
    <p:sldId id="284" r:id="rId12"/>
    <p:sldId id="285" r:id="rId13"/>
    <p:sldId id="259" r:id="rId14"/>
    <p:sldId id="273" r:id="rId15"/>
    <p:sldId id="260" r:id="rId16"/>
    <p:sldId id="272" r:id="rId17"/>
    <p:sldId id="261" r:id="rId18"/>
    <p:sldId id="271" r:id="rId19"/>
    <p:sldId id="270" r:id="rId20"/>
    <p:sldId id="269" r:id="rId21"/>
    <p:sldId id="274" r:id="rId22"/>
    <p:sldId id="263" r:id="rId23"/>
    <p:sldId id="278" r:id="rId24"/>
    <p:sldId id="279" r:id="rId25"/>
    <p:sldId id="282" r:id="rId26"/>
    <p:sldId id="283" r:id="rId27"/>
    <p:sldId id="286" r:id="rId28"/>
    <p:sldId id="287" r:id="rId29"/>
    <p:sldId id="288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41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568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47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121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3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850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529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851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791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46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128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1BDB1-F34B-4782-8CDD-C23A42F8F469}" type="datetimeFigureOut">
              <a:rPr lang="pl-PL" smtClean="0"/>
              <a:t>2017-03-29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E5FF3-1C73-4EBC-94A4-5AA3180B229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14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717917"/>
            <a:ext cx="9144000" cy="460252"/>
          </a:xfrm>
        </p:spPr>
        <p:txBody>
          <a:bodyPr>
            <a:noAutofit/>
          </a:bodyPr>
          <a:lstStyle/>
          <a:p>
            <a:r>
              <a:rPr lang="pl-PL" sz="4000" dirty="0"/>
              <a:t>DZIAŁALNOŚĆ WIELKOPOLSKIEJ IZBY LEKARSKIEJ W 2016 R.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68216" y="1679331"/>
            <a:ext cx="11157438" cy="39829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Realizacja ustawowych zadań związanych z zadaniami przejętymi od administracji publicznej: prowadzenie rejestru lekarzy i lekarzy dentystów, rejestru praktyk zawodowych, prowadzenie spraw w przedmiocie odpowiedzialności zawodowej, przedstawianie kandydatów na konsultantów wojewódzkich, lekarzy sądowych, organizacja obowiązkowych szkoleń w ramach stażu podyplomowego,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Realizacja zadań związanych z doskonaleniem zawodowym,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Pozostałe zadania ustawowe: współpraca z organami administracji publicznej, działalność na rzecz środowiska, działalność na rzecz promocji ochrony zdrowia, krzewienie pamięci historycznej, dbałość o majątek samorządu lekarzy i lekarzy dentystów</a:t>
            </a:r>
          </a:p>
        </p:txBody>
      </p:sp>
    </p:spTree>
    <p:extLst>
      <p:ext uri="{BB962C8B-B14F-4D97-AF65-F5344CB8AC3E}">
        <p14:creationId xmlns:p14="http://schemas.microsoft.com/office/powerpoint/2010/main" val="9631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Szkolenia organizowane przez WIL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6499"/>
            <a:ext cx="5181600" cy="2909589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6499"/>
            <a:ext cx="5181600" cy="2909589"/>
          </a:xfrm>
        </p:spPr>
      </p:pic>
    </p:spTree>
    <p:extLst>
      <p:ext uri="{BB962C8B-B14F-4D97-AF65-F5344CB8AC3E}">
        <p14:creationId xmlns:p14="http://schemas.microsoft.com/office/powerpoint/2010/main" val="925489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6192"/>
            <a:ext cx="4358054" cy="3392427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84" y="2066191"/>
            <a:ext cx="5181600" cy="3392427"/>
          </a:xfrm>
        </p:spPr>
      </p:pic>
    </p:spTree>
    <p:extLst>
      <p:ext uri="{BB962C8B-B14F-4D97-AF65-F5344CB8AC3E}">
        <p14:creationId xmlns:p14="http://schemas.microsoft.com/office/powerpoint/2010/main" val="2398054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7062"/>
            <a:ext cx="5181600" cy="3469065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7062"/>
            <a:ext cx="5181600" cy="3471557"/>
          </a:xfrm>
        </p:spPr>
      </p:pic>
    </p:spTree>
    <p:extLst>
      <p:ext uri="{BB962C8B-B14F-4D97-AF65-F5344CB8AC3E}">
        <p14:creationId xmlns:p14="http://schemas.microsoft.com/office/powerpoint/2010/main" val="312795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Promocja ochrony zdrowia: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Współprodukcja programu telewizyjnego „Grunt to zdrowie” – wskazywanie poruszanej problematyki, pomoc w doborze ekspertów,</a:t>
            </a:r>
          </a:p>
          <a:p>
            <a:r>
              <a:rPr lang="pl-PL" dirty="0"/>
              <a:t>Promocja idei szczepień przeciw Pneumokokom w społeczeństwie – organizacja konferencji prasowej na temat roli szczepień, uruchomienie programu refundacji szczepień dla dzieci członków Wielkopolskiej  Izby Lekarskiej – program „Pneumokoki+”, program rozszerzony na szczepienia z zakresu meningokoków i zmiana nazwy na program „Szczepienia+”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2105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Program Pneumokoki+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503" y="466940"/>
            <a:ext cx="2136618" cy="11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6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Krzewienie pamięci historycznej: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Stworzenie gry miejskiej „Śladami poznańskich lekarzy” – propozycja dla szkół średnich z Poznania, których uczniowie rozwiążą grę – bezpłatne warsztaty w zakresie zasad udzielania pierwszej pomocy,</a:t>
            </a:r>
          </a:p>
          <a:p>
            <a:r>
              <a:rPr lang="pl-PL" dirty="0"/>
              <a:t>Dofinansowywanie publikacji historycznych: „Acta </a:t>
            </a:r>
            <a:r>
              <a:rPr lang="pl-PL" dirty="0" err="1"/>
              <a:t>medicorum</a:t>
            </a:r>
            <a:r>
              <a:rPr lang="pl-PL" dirty="0"/>
              <a:t> </a:t>
            </a:r>
            <a:r>
              <a:rPr lang="pl-PL" dirty="0" err="1"/>
              <a:t>Polonorum</a:t>
            </a:r>
            <a:r>
              <a:rPr lang="pl-PL" dirty="0"/>
              <a:t>”, „Archiwum historii i filozofii medycyny”,</a:t>
            </a:r>
          </a:p>
          <a:p>
            <a:r>
              <a:rPr lang="pl-PL" dirty="0"/>
              <a:t>Wydanie „Almanachu” z okazji 50- </a:t>
            </a:r>
            <a:r>
              <a:rPr lang="pl-PL" dirty="0" err="1"/>
              <a:t>lecia</a:t>
            </a:r>
            <a:r>
              <a:rPr lang="pl-PL" dirty="0"/>
              <a:t> szpitala w Ostrowie Wielkopolskim,</a:t>
            </a:r>
          </a:p>
          <a:p>
            <a:r>
              <a:rPr lang="pl-PL" dirty="0"/>
              <a:t>Odnowienie 13 nagrobków wybitnych lekarzy na terenie Poznania,</a:t>
            </a:r>
          </a:p>
          <a:p>
            <a:r>
              <a:rPr lang="pl-PL" dirty="0"/>
              <a:t>Konferencja „Sylwetki poznańskich lekarzy” w siedzibie PTPN w Poznaniu,</a:t>
            </a:r>
          </a:p>
          <a:p>
            <a:r>
              <a:rPr lang="pl-PL" dirty="0"/>
              <a:t>Obchody 170- </a:t>
            </a:r>
            <a:r>
              <a:rPr lang="pl-PL" dirty="0" err="1"/>
              <a:t>lecia</a:t>
            </a:r>
            <a:r>
              <a:rPr lang="pl-PL" dirty="0"/>
              <a:t> śmierci Karola Marcinkowskiego – wspólny panel naukowy z Uniwersytetem Medycznym w Poznaniu,</a:t>
            </a:r>
          </a:p>
        </p:txBody>
      </p:sp>
    </p:spTree>
    <p:extLst>
      <p:ext uri="{BB962C8B-B14F-4D97-AF65-F5344CB8AC3E}">
        <p14:creationId xmlns:p14="http://schemas.microsoft.com/office/powerpoint/2010/main" val="4109789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1050 Rocznica Chrztu Polski. Sylwetki Lekarzy Wielkopolski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519395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/>
              <a:t>1050 Rocznica Chrztu Polski. Sylwetki Lekarzy Wielkopolski</a:t>
            </a: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16" name="Symbol zastępczy zawartości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760608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170 rocznica śmierci Karola Marcinkowskiego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3913"/>
            <a:ext cx="5181600" cy="3454761"/>
          </a:xfrm>
        </p:spPr>
      </p:pic>
    </p:spTree>
    <p:extLst>
      <p:ext uri="{BB962C8B-B14F-4D97-AF65-F5344CB8AC3E}">
        <p14:creationId xmlns:p14="http://schemas.microsoft.com/office/powerpoint/2010/main" val="3505586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170 rocznica śmierci Karola Marcinkowskiego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00497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Doskonalenie zawodowe: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Organizacja kursów specjalistycznych, medycznych dla lekarzy i lekarzy dentystów,</a:t>
            </a:r>
          </a:p>
          <a:p>
            <a:r>
              <a:rPr lang="pl-PL" dirty="0"/>
              <a:t>Organizacja warsztatów ekonomicznych dla lekarzy indywidualnie praktykujących,</a:t>
            </a:r>
          </a:p>
          <a:p>
            <a:r>
              <a:rPr lang="pl-PL" dirty="0"/>
              <a:t>Organizacja kursów komputerowych dla lekarzy seniorów,</a:t>
            </a:r>
          </a:p>
          <a:p>
            <a:r>
              <a:rPr lang="pl-PL" dirty="0"/>
              <a:t>Organizacja certyfikowanych przez Europejską Radę Resuscytacji kursów ALS i EPLS z medycyny ratunkowych honorowanych na całym świecie,</a:t>
            </a:r>
          </a:p>
          <a:p>
            <a:r>
              <a:rPr lang="pl-PL" dirty="0"/>
              <a:t>Akredytacja w Centrum Medycznym Kształcenia Podyplomowego i organizacja obowiązkowych kursów do specjalizacji w zakresie prawa medycznego i ratownictwa medycznego,</a:t>
            </a:r>
          </a:p>
          <a:p>
            <a:r>
              <a:rPr lang="pl-PL" dirty="0"/>
              <a:t>Organizacja konferencji szkoleniowych dla środowiska Młodych Lekarzy,</a:t>
            </a:r>
          </a:p>
          <a:p>
            <a:r>
              <a:rPr lang="pl-PL" dirty="0"/>
              <a:t>Łącznie w szkoleniach i konferencjach organizowanych przez WIL uczestniczyło 2.633 lekarzy i lekarzy dentystów (o niemal 700 osób więcej niż w 2015 r.)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0613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Renowacja nagrobków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9294"/>
            <a:ext cx="3048000" cy="40640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384787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Renowacja nagrobków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9294"/>
            <a:ext cx="3048000" cy="4064000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465574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Pozostała działalność: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Uruchomienie systemu informatycznego wspomagającego wyszukiwanie miejsc specjalizacyjnych w jednostkach ochrony zdrowia w Wielkopolsce – już na ukończeniu,</a:t>
            </a:r>
          </a:p>
          <a:p>
            <a:r>
              <a:rPr lang="pl-PL" dirty="0"/>
              <a:t>Organizacja koncertów muzycznych Chóru Lekarzy Wielkopolskiej Izby Lekarskiej i Zespołu Kameralnego Operacja Muzyka – koncert z okazji 10- </a:t>
            </a:r>
            <a:r>
              <a:rPr lang="pl-PL" dirty="0" err="1"/>
              <a:t>lecia</a:t>
            </a:r>
            <a:r>
              <a:rPr lang="pl-PL" dirty="0"/>
              <a:t> istnienia, wystawy malarskie Koła Lekarzy Malujących,</a:t>
            </a:r>
          </a:p>
          <a:p>
            <a:r>
              <a:rPr lang="pl-PL" dirty="0"/>
              <a:t>Wydarzenia sportowe o randze ogólnopolskiej i regionalnej,</a:t>
            </a:r>
          </a:p>
          <a:p>
            <a:r>
              <a:rPr lang="pl-PL" dirty="0"/>
              <a:t>Wsparcie finansowe dla konferencji naukowych środowisk studentów UMP (13 wydarzeń na kwotę 17.500 zł),</a:t>
            </a:r>
          </a:p>
          <a:p>
            <a:r>
              <a:rPr lang="pl-PL" dirty="0"/>
              <a:t>Ogólnopolskie obchody 1050- </a:t>
            </a:r>
            <a:r>
              <a:rPr lang="pl-PL" dirty="0" err="1"/>
              <a:t>lecia</a:t>
            </a:r>
            <a:r>
              <a:rPr lang="pl-PL" dirty="0"/>
              <a:t> Chrztu Polski przez samorząd lekarzy i lekarzy dentystów w Gnieźnie</a:t>
            </a:r>
          </a:p>
        </p:txBody>
      </p:sp>
    </p:spTree>
    <p:extLst>
      <p:ext uri="{BB962C8B-B14F-4D97-AF65-F5344CB8AC3E}">
        <p14:creationId xmlns:p14="http://schemas.microsoft.com/office/powerpoint/2010/main" val="1530725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X-lecie Orkiestry Kameralnej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10" name="Symbol zastępczy zawartości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85" y="2544488"/>
            <a:ext cx="5178829" cy="2913611"/>
          </a:xfrm>
        </p:spPr>
      </p:pic>
    </p:spTree>
    <p:extLst>
      <p:ext uri="{BB962C8B-B14F-4D97-AF65-F5344CB8AC3E}">
        <p14:creationId xmlns:p14="http://schemas.microsoft.com/office/powerpoint/2010/main" val="3413632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X-lecie Orkiestry Kameralnej</a:t>
            </a: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3901771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Ogólnopolskie obchody 1050-lecia Chrztu Polski przez samorząd lekarzy i lekarzy dentystów w Gnieźnie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281344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Ogólnopolskie obchody 1050-lecia Chrztu Polski przez samorząd lekarzy i lekarzy dentystów w Gnieźnie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3997880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Pozostała działalność na rzecz lekarzy i lekarzy dentystów z WIL: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005038" cy="4351338"/>
          </a:xfrm>
        </p:spPr>
        <p:txBody>
          <a:bodyPr/>
          <a:lstStyle/>
          <a:p>
            <a:r>
              <a:rPr lang="pl-PL" dirty="0"/>
              <a:t>Refundacja kosztów kształcenia dla stażystów i specjalizujących się na kwotę ponad 330.000 zł,</a:t>
            </a:r>
          </a:p>
          <a:p>
            <a:r>
              <a:rPr lang="pl-PL" dirty="0"/>
              <a:t>Wsparcie finansowe ze środków komisji socjalnej na kwotę 421.000 zł,</a:t>
            </a:r>
          </a:p>
          <a:p>
            <a:r>
              <a:rPr lang="pl-PL" dirty="0"/>
              <a:t>Wsparcie finansowe z tytułu urodzenia dziecka na kwotę 247.000 zł,</a:t>
            </a:r>
          </a:p>
          <a:p>
            <a:r>
              <a:rPr lang="pl-PL" dirty="0"/>
              <a:t>Konsultacje medyczne dla lekarzy seniorów,</a:t>
            </a:r>
          </a:p>
          <a:p>
            <a:r>
              <a:rPr lang="pl-PL" dirty="0"/>
              <a:t>Codzienna pomoc prawna związana z wykonywaniem zawodu lekarza i lekarza dentysty,</a:t>
            </a:r>
          </a:p>
          <a:p>
            <a:r>
              <a:rPr lang="pl-PL" dirty="0"/>
              <a:t>Dostęp do serwisów prawnych dla członków WIL,</a:t>
            </a:r>
          </a:p>
          <a:p>
            <a:r>
              <a:rPr lang="pl-PL" dirty="0"/>
              <a:t>Zakończenie prac inwestycyjnych w Koninie.</a:t>
            </a:r>
          </a:p>
        </p:txBody>
      </p:sp>
    </p:spTree>
    <p:extLst>
      <p:ext uri="{BB962C8B-B14F-4D97-AF65-F5344CB8AC3E}">
        <p14:creationId xmlns:p14="http://schemas.microsoft.com/office/powerpoint/2010/main" val="1471795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Nowa siedziba Delegatury WIL w Koninie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3632994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3632994"/>
          </a:xfrm>
        </p:spPr>
      </p:pic>
    </p:spTree>
    <p:extLst>
      <p:ext uri="{BB962C8B-B14F-4D97-AF65-F5344CB8AC3E}">
        <p14:creationId xmlns:p14="http://schemas.microsoft.com/office/powerpoint/2010/main" val="2809554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w 2017 r.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10987454" cy="4805363"/>
          </a:xfrm>
        </p:spPr>
        <p:txBody>
          <a:bodyPr>
            <a:normAutofit/>
          </a:bodyPr>
          <a:lstStyle/>
          <a:p>
            <a:r>
              <a:rPr lang="pl-PL" dirty="0"/>
              <a:t>monitorowanie sytuacji związanej z reformami w ochronie zdrowia,</a:t>
            </a:r>
          </a:p>
          <a:p>
            <a:r>
              <a:rPr lang="pl-PL" dirty="0"/>
              <a:t>wspieranie lekarzy i lekarzy dentystów w zakresie dostosowania się do zmian w prawie i nowych obowiązków,</a:t>
            </a:r>
          </a:p>
          <a:p>
            <a:r>
              <a:rPr lang="pl-PL" dirty="0"/>
              <a:t>kontynuacja działalności szkoleniowej – uruchomienie nowych kursów akredytowanych przez Europejską Radę Resuscytacji – NLS – resuscytacja noworodków, szkolenia warsztatowe dla lekarzy dentystów,</a:t>
            </a:r>
          </a:p>
          <a:p>
            <a:r>
              <a:rPr lang="pl-PL" dirty="0"/>
              <a:t>przeprowadzenie wyborów delegatów na sprawozdawczo- wyborczy zjazd, który odbędzie się w 2018 r.,</a:t>
            </a:r>
          </a:p>
          <a:p>
            <a:r>
              <a:rPr lang="pl-PL" dirty="0"/>
              <a:t>zakończenie prac inwestycyjnych w Pile,</a:t>
            </a:r>
          </a:p>
          <a:p>
            <a:r>
              <a:rPr lang="pl-PL"/>
              <a:t>rozpoczęcie </a:t>
            </a:r>
            <a:r>
              <a:rPr lang="pl-PL" dirty="0"/>
              <a:t>prac budowlanych w Poznaniu – budowa sali konferencyjnej.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027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„Wieczorynka – czyli pierwsza praca niemal każdego lekarza”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3581836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„Wieczorynka – czyli pierwsza praca niemal każdego lekarza”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1884945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„</a:t>
            </a:r>
            <a:r>
              <a:rPr lang="pl-PL" dirty="0" err="1"/>
              <a:t>SOR'ry</a:t>
            </a:r>
            <a:r>
              <a:rPr lang="pl-PL" dirty="0"/>
              <a:t> taką mamy pracę”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3071024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„</a:t>
            </a:r>
            <a:r>
              <a:rPr lang="pl-PL" dirty="0" err="1"/>
              <a:t>SOR'ry</a:t>
            </a:r>
            <a:r>
              <a:rPr lang="pl-PL" dirty="0"/>
              <a:t> taką mamy pracę”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1138143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Legislacja: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Próba rozwiązania problemu dokumentacji medycznej po zmarłych lekarzach – wnioski do GIODO,</a:t>
            </a:r>
          </a:p>
          <a:p>
            <a:r>
              <a:rPr lang="pl-PL" dirty="0"/>
              <a:t>Wnioski do Posłów RP o zmianę przepisów dotyczących konsultantów wojewódzkich,</a:t>
            </a:r>
          </a:p>
          <a:p>
            <a:r>
              <a:rPr lang="pl-PL" dirty="0"/>
              <a:t>Wnioski do Posłów RP o zmianę przepisów w zakresie udostępniania pacjentom oryginałów dokumentacji medycznej,</a:t>
            </a:r>
          </a:p>
          <a:p>
            <a:r>
              <a:rPr lang="pl-PL" dirty="0"/>
              <a:t>Wnioski do Ministerstwa Zdrowia w sprawie wypisywania recept przez lekarzy seniorów w ramach programu „75 plus”</a:t>
            </a:r>
          </a:p>
          <a:p>
            <a:r>
              <a:rPr lang="pl-PL" dirty="0"/>
              <a:t>Udział w organizacji kongresu lekarzy i prawników „Dobre prawo dla lekarzy i pacjentów”, praca w zespołach merytorycznych, których efekt zaprezentowano podczas Kongresu Prawników Wielkopolski w lutym br.</a:t>
            </a:r>
          </a:p>
        </p:txBody>
      </p:sp>
    </p:spTree>
    <p:extLst>
      <p:ext uri="{BB962C8B-B14F-4D97-AF65-F5344CB8AC3E}">
        <p14:creationId xmlns:p14="http://schemas.microsoft.com/office/powerpoint/2010/main" val="6781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„Dobre prawo dla lekarzy i pacjentów”</a:t>
            </a: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39015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Dobre prawo dla lekarzy i pacjentów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66371603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825</Words>
  <Application>Microsoft Office PowerPoint</Application>
  <PresentationFormat>Panoramiczny</PresentationFormat>
  <Paragraphs>68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Motyw pakietu Office</vt:lpstr>
      <vt:lpstr>DZIAŁALNOŚĆ WIELKOPOLSKIEJ IZBY LEKARSKIEJ W 2016 R.</vt:lpstr>
      <vt:lpstr>Doskonalenie zawodowe:</vt:lpstr>
      <vt:lpstr>„Wieczorynka – czyli pierwsza praca niemal każdego lekarza”</vt:lpstr>
      <vt:lpstr>„Wieczorynka – czyli pierwsza praca niemal każdego lekarza”</vt:lpstr>
      <vt:lpstr>„SOR'ry taką mamy pracę”</vt:lpstr>
      <vt:lpstr>„SOR'ry taką mamy pracę”</vt:lpstr>
      <vt:lpstr>Legislacja:</vt:lpstr>
      <vt:lpstr>„Dobre prawo dla lekarzy i pacjentów”</vt:lpstr>
      <vt:lpstr>Dobre prawo dla lekarzy i pacjentów</vt:lpstr>
      <vt:lpstr>Szkolenia organizowane przez WIL </vt:lpstr>
      <vt:lpstr>Prezentacja programu PowerPoint</vt:lpstr>
      <vt:lpstr>Prezentacja programu PowerPoint</vt:lpstr>
      <vt:lpstr>Promocja ochrony zdrowia:</vt:lpstr>
      <vt:lpstr>Program Pneumokoki+</vt:lpstr>
      <vt:lpstr>Krzewienie pamięci historycznej:</vt:lpstr>
      <vt:lpstr>1050 Rocznica Chrztu Polski. Sylwetki Lekarzy Wielkopolski</vt:lpstr>
      <vt:lpstr>1050 Rocznica Chrztu Polski. Sylwetki Lekarzy Wielkopolski</vt:lpstr>
      <vt:lpstr>170 rocznica śmierci Karola Marcinkowskiego</vt:lpstr>
      <vt:lpstr>170 rocznica śmierci Karola Marcinkowskiego</vt:lpstr>
      <vt:lpstr>Renowacja nagrobków</vt:lpstr>
      <vt:lpstr>Renowacja nagrobków</vt:lpstr>
      <vt:lpstr>Pozostała działalność:</vt:lpstr>
      <vt:lpstr>X-lecie Orkiestry Kameralnej</vt:lpstr>
      <vt:lpstr>X-lecie Orkiestry Kameralnej</vt:lpstr>
      <vt:lpstr>Ogólnopolskie obchody 1050-lecia Chrztu Polski przez samorząd lekarzy i lekarzy dentystów w Gnieźnie</vt:lpstr>
      <vt:lpstr>Ogólnopolskie obchody 1050-lecia Chrztu Polski przez samorząd lekarzy i lekarzy dentystów w Gnieźnie</vt:lpstr>
      <vt:lpstr>Pozostała działalność na rzecz lekarzy i lekarzy dentystów z WIL:</vt:lpstr>
      <vt:lpstr>Nowa siedziba Delegatury WIL w Koninie</vt:lpstr>
      <vt:lpstr>Co w 2017 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WIELKOPOLSKIEJ IZBY LEKARSKIEJ W 2016 R.</dc:title>
  <dc:creator>Marek Saj</dc:creator>
  <cp:lastModifiedBy>Marek Saj</cp:lastModifiedBy>
  <cp:revision>18</cp:revision>
  <dcterms:created xsi:type="dcterms:W3CDTF">2017-01-10T15:38:37Z</dcterms:created>
  <dcterms:modified xsi:type="dcterms:W3CDTF">2017-03-29T05:55:55Z</dcterms:modified>
</cp:coreProperties>
</file>